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</p:sldMasterIdLst>
  <p:notesMasterIdLst>
    <p:notesMasterId r:id="rId22"/>
  </p:notesMasterIdLst>
  <p:handoutMasterIdLst>
    <p:handoutMasterId r:id="rId23"/>
  </p:handoutMasterIdLst>
  <p:sldIdLst>
    <p:sldId id="279" r:id="rId4"/>
    <p:sldId id="310" r:id="rId5"/>
    <p:sldId id="325" r:id="rId6"/>
    <p:sldId id="309" r:id="rId7"/>
    <p:sldId id="311" r:id="rId8"/>
    <p:sldId id="312" r:id="rId9"/>
    <p:sldId id="313" r:id="rId10"/>
    <p:sldId id="314" r:id="rId11"/>
    <p:sldId id="316" r:id="rId12"/>
    <p:sldId id="315" r:id="rId13"/>
    <p:sldId id="321" r:id="rId14"/>
    <p:sldId id="317" r:id="rId15"/>
    <p:sldId id="320" r:id="rId16"/>
    <p:sldId id="318" r:id="rId17"/>
    <p:sldId id="319" r:id="rId18"/>
    <p:sldId id="322" r:id="rId19"/>
    <p:sldId id="323" r:id="rId20"/>
    <p:sldId id="324" r:id="rId21"/>
  </p:sldIdLst>
  <p:sldSz cx="9144000" cy="6858000" type="screen4x3"/>
  <p:notesSz cx="9928225" cy="66690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277801632303882E-2"/>
          <c:y val="0.11534665960595278"/>
          <c:w val="0.98472222222222228"/>
          <c:h val="0.744437444915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8.1660428717250308E-3"/>
                  <c:y val="-1.724669092455455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5978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-1.5677374908690599E-2"/>
                  <c:y val="9.3490640537873052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2020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Опубликовано</c:v>
                </c:pt>
                <c:pt idx="1">
                  <c:v>Заявка решена</c:v>
                </c:pt>
                <c:pt idx="2">
                  <c:v>Запланировано</c:v>
                </c:pt>
                <c:pt idx="3">
                  <c:v>Мотивированный отказ</c:v>
                </c:pt>
                <c:pt idx="4">
                  <c:v>В работе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30886</c:v>
                </c:pt>
                <c:pt idx="1">
                  <c:v>21491</c:v>
                </c:pt>
                <c:pt idx="2">
                  <c:v>5978</c:v>
                </c:pt>
                <c:pt idx="3">
                  <c:v>1397</c:v>
                </c:pt>
                <c:pt idx="4">
                  <c:v>2020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"/>
                  <c:y val="-9.3490640537873052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1397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Опубликовано</c:v>
                </c:pt>
                <c:pt idx="1">
                  <c:v>Заявка решена</c:v>
                </c:pt>
                <c:pt idx="2">
                  <c:v>Запланировано</c:v>
                </c:pt>
                <c:pt idx="3">
                  <c:v>Мотивированный отказ</c:v>
                </c:pt>
                <c:pt idx="4">
                  <c:v>В работе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50363</c:v>
                </c:pt>
                <c:pt idx="1">
                  <c:v>39284</c:v>
                </c:pt>
                <c:pt idx="2">
                  <c:v>8313</c:v>
                </c:pt>
                <c:pt idx="3">
                  <c:v>2266</c:v>
                </c:pt>
                <c:pt idx="4">
                  <c:v>500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 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3.9193180098628022E-3"/>
                  <c:y val="1.63608620941277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9.34906405378730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Опубликовано</c:v>
                </c:pt>
                <c:pt idx="1">
                  <c:v>Заявка решена</c:v>
                </c:pt>
                <c:pt idx="2">
                  <c:v>Запланировано</c:v>
                </c:pt>
                <c:pt idx="3">
                  <c:v>Мотивированный отказ</c:v>
                </c:pt>
                <c:pt idx="4">
                  <c:v>В работе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43387</c:v>
                </c:pt>
                <c:pt idx="1">
                  <c:v>32253</c:v>
                </c:pt>
                <c:pt idx="2">
                  <c:v>7684</c:v>
                </c:pt>
                <c:pt idx="3">
                  <c:v>2907</c:v>
                </c:pt>
                <c:pt idx="4">
                  <c:v>543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Опубликовано</c:v>
                </c:pt>
                <c:pt idx="1">
                  <c:v>Заявка решена</c:v>
                </c:pt>
                <c:pt idx="2">
                  <c:v>Запланировано</c:v>
                </c:pt>
                <c:pt idx="3">
                  <c:v>Мотивированный отказ</c:v>
                </c:pt>
                <c:pt idx="4">
                  <c:v>В работе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29675</c:v>
                </c:pt>
                <c:pt idx="1">
                  <c:v>21699</c:v>
                </c:pt>
                <c:pt idx="2">
                  <c:v>6215</c:v>
                </c:pt>
                <c:pt idx="3">
                  <c:v>1514</c:v>
                </c:pt>
                <c:pt idx="4">
                  <c:v>247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2014 год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Опубликовано</c:v>
                </c:pt>
                <c:pt idx="1">
                  <c:v>Заявка решена</c:v>
                </c:pt>
                <c:pt idx="2">
                  <c:v>Запланировано</c:v>
                </c:pt>
                <c:pt idx="3">
                  <c:v>Мотивированный отказ</c:v>
                </c:pt>
                <c:pt idx="4">
                  <c:v>В работе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21561</c:v>
                </c:pt>
                <c:pt idx="1">
                  <c:v>14848</c:v>
                </c:pt>
                <c:pt idx="2">
                  <c:v>4977</c:v>
                </c:pt>
                <c:pt idx="3">
                  <c:v>1401</c:v>
                </c:pt>
                <c:pt idx="4">
                  <c:v>332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2013 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Опубликовано</c:v>
                </c:pt>
                <c:pt idx="1">
                  <c:v>Заявка решена</c:v>
                </c:pt>
                <c:pt idx="2">
                  <c:v>Запланировано</c:v>
                </c:pt>
                <c:pt idx="3">
                  <c:v>Мотивированный отказ</c:v>
                </c:pt>
                <c:pt idx="4">
                  <c:v>В работе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13714</c:v>
                </c:pt>
                <c:pt idx="1">
                  <c:v>7601</c:v>
                </c:pt>
                <c:pt idx="2">
                  <c:v>2039</c:v>
                </c:pt>
                <c:pt idx="3">
                  <c:v>3327</c:v>
                </c:pt>
                <c:pt idx="4">
                  <c:v>747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2012 год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Опубликовано</c:v>
                </c:pt>
                <c:pt idx="1">
                  <c:v>Заявка решена</c:v>
                </c:pt>
                <c:pt idx="2">
                  <c:v>Запланировано</c:v>
                </c:pt>
                <c:pt idx="3">
                  <c:v>Мотивированный отказ</c:v>
                </c:pt>
                <c:pt idx="4">
                  <c:v>В работе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4472</c:v>
                </c:pt>
                <c:pt idx="1">
                  <c:v>1778</c:v>
                </c:pt>
                <c:pt idx="2">
                  <c:v>784</c:v>
                </c:pt>
                <c:pt idx="3">
                  <c:v>1676</c:v>
                </c:pt>
                <c:pt idx="4">
                  <c:v>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20927744"/>
        <c:axId val="120929280"/>
      </c:barChart>
      <c:catAx>
        <c:axId val="12092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0929280"/>
        <c:crosses val="autoZero"/>
        <c:auto val="1"/>
        <c:lblAlgn val="ctr"/>
        <c:lblOffset val="100"/>
        <c:noMultiLvlLbl val="0"/>
      </c:catAx>
      <c:valAx>
        <c:axId val="120929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927744"/>
        <c:crosses val="autoZero"/>
        <c:crossBetween val="between"/>
      </c:valAx>
      <c:spPr>
        <a:noFill/>
        <a:ln w="23906">
          <a:noFill/>
        </a:ln>
      </c:spPr>
    </c:plotArea>
    <c:legend>
      <c:legendPos val="t"/>
      <c:layout>
        <c:manualLayout>
          <c:xMode val="edge"/>
          <c:yMode val="edge"/>
          <c:x val="0.10608362926766264"/>
          <c:y val="6.1237610673812774E-2"/>
          <c:w val="0.86663948680138214"/>
          <c:h val="6.534279917146021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60">
          <a:latin typeface="Georgia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277801632303882E-2"/>
          <c:y val="0.12199531694798019"/>
          <c:w val="0.98472222222222228"/>
          <c:h val="0.744437444915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8.1660428717250308E-3"/>
                  <c:y val="-1.7246690924554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243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-1.5677374908690596E-2"/>
                  <c:y val="9.349064053787305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Опубликовано</c:v>
                </c:pt>
                <c:pt idx="1">
                  <c:v>Заявка решена</c:v>
                </c:pt>
                <c:pt idx="2">
                  <c:v>Запланировано</c:v>
                </c:pt>
                <c:pt idx="3">
                  <c:v>Мотивированный отказ</c:v>
                </c:pt>
                <c:pt idx="4">
                  <c:v>В работе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1315</c:v>
                </c:pt>
                <c:pt idx="1">
                  <c:v>971</c:v>
                </c:pt>
                <c:pt idx="2">
                  <c:v>243</c:v>
                </c:pt>
                <c:pt idx="3">
                  <c:v>21</c:v>
                </c:pt>
                <c:pt idx="4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"/>
                  <c:y val="-9.349064053787305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Опубликовано</c:v>
                </c:pt>
                <c:pt idx="1">
                  <c:v>Заявка решена</c:v>
                </c:pt>
                <c:pt idx="2">
                  <c:v>Запланировано</c:v>
                </c:pt>
                <c:pt idx="3">
                  <c:v>Мотивированный отказ</c:v>
                </c:pt>
                <c:pt idx="4">
                  <c:v>В работе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929</c:v>
                </c:pt>
                <c:pt idx="1">
                  <c:v>900</c:v>
                </c:pt>
                <c:pt idx="2">
                  <c:v>16</c:v>
                </c:pt>
                <c:pt idx="3">
                  <c:v>12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 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3.9193180098628013E-3"/>
                  <c:y val="1.63608620941277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9.34906405378730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Опубликовано</c:v>
                </c:pt>
                <c:pt idx="1">
                  <c:v>Заявка решена</c:v>
                </c:pt>
                <c:pt idx="2">
                  <c:v>Запланировано</c:v>
                </c:pt>
                <c:pt idx="3">
                  <c:v>Мотивированный отказ</c:v>
                </c:pt>
                <c:pt idx="4">
                  <c:v>В работе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971</c:v>
                </c:pt>
                <c:pt idx="1">
                  <c:v>935</c:v>
                </c:pt>
                <c:pt idx="2">
                  <c:v>6</c:v>
                </c:pt>
                <c:pt idx="3">
                  <c:v>30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Опубликовано</c:v>
                </c:pt>
                <c:pt idx="1">
                  <c:v>Заявка решена</c:v>
                </c:pt>
                <c:pt idx="2">
                  <c:v>Запланировано</c:v>
                </c:pt>
                <c:pt idx="3">
                  <c:v>Мотивированный отказ</c:v>
                </c:pt>
                <c:pt idx="4">
                  <c:v>В работе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678</c:v>
                </c:pt>
                <c:pt idx="1">
                  <c:v>668</c:v>
                </c:pt>
                <c:pt idx="2">
                  <c:v>2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68491136"/>
        <c:axId val="68492672"/>
      </c:barChart>
      <c:catAx>
        <c:axId val="6849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8492672"/>
        <c:crosses val="autoZero"/>
        <c:auto val="1"/>
        <c:lblAlgn val="ctr"/>
        <c:lblOffset val="100"/>
        <c:noMultiLvlLbl val="0"/>
      </c:catAx>
      <c:valAx>
        <c:axId val="68492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8491136"/>
        <c:crosses val="autoZero"/>
        <c:crossBetween val="between"/>
      </c:valAx>
      <c:spPr>
        <a:noFill/>
        <a:ln w="23906">
          <a:noFill/>
        </a:ln>
      </c:spPr>
    </c:plotArea>
    <c:legend>
      <c:legendPos val="t"/>
      <c:layout>
        <c:manualLayout>
          <c:xMode val="edge"/>
          <c:yMode val="edge"/>
          <c:x val="0.10459977966596576"/>
          <c:y val="5.5823386910262111E-2"/>
          <c:w val="0.53335207422796327"/>
          <c:h val="6.728332891033246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60">
          <a:latin typeface="Georgia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270658009868883E-3"/>
          <c:y val="0.1219953169479802"/>
          <c:w val="0.98472222222222228"/>
          <c:h val="0.744437444915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8.1660428717250308E-3"/>
                  <c:y val="-1.7246690924554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341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-1.5677374908690596E-2"/>
                  <c:y val="9.349064053787305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Опубликовано</c:v>
                </c:pt>
                <c:pt idx="1">
                  <c:v>Заявка решена</c:v>
                </c:pt>
                <c:pt idx="2">
                  <c:v>Запланировано</c:v>
                </c:pt>
                <c:pt idx="3">
                  <c:v>Мотивированный отказ</c:v>
                </c:pt>
                <c:pt idx="4">
                  <c:v>В работе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805</c:v>
                </c:pt>
                <c:pt idx="1">
                  <c:v>628</c:v>
                </c:pt>
                <c:pt idx="2">
                  <c:v>131</c:v>
                </c:pt>
                <c:pt idx="3">
                  <c:v>41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"/>
                  <c:y val="-9.349064053787305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Опубликовано</c:v>
                </c:pt>
                <c:pt idx="1">
                  <c:v>Заявка решена</c:v>
                </c:pt>
                <c:pt idx="2">
                  <c:v>Запланировано</c:v>
                </c:pt>
                <c:pt idx="3">
                  <c:v>Мотивированный отказ</c:v>
                </c:pt>
                <c:pt idx="4">
                  <c:v>В работе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563</c:v>
                </c:pt>
                <c:pt idx="1">
                  <c:v>491</c:v>
                </c:pt>
                <c:pt idx="2">
                  <c:v>41</c:v>
                </c:pt>
                <c:pt idx="3">
                  <c:v>29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 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3.9193180098628013E-3"/>
                  <c:y val="1.63608620941277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9.34906405378730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Опубликовано</c:v>
                </c:pt>
                <c:pt idx="1">
                  <c:v>Заявка решена</c:v>
                </c:pt>
                <c:pt idx="2">
                  <c:v>Запланировано</c:v>
                </c:pt>
                <c:pt idx="3">
                  <c:v>Мотивированный отказ</c:v>
                </c:pt>
                <c:pt idx="4">
                  <c:v>В работе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646</c:v>
                </c:pt>
                <c:pt idx="1">
                  <c:v>600</c:v>
                </c:pt>
                <c:pt idx="2">
                  <c:v>19</c:v>
                </c:pt>
                <c:pt idx="3">
                  <c:v>27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68807296"/>
        <c:axId val="71381376"/>
      </c:barChart>
      <c:catAx>
        <c:axId val="688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1381376"/>
        <c:crosses val="autoZero"/>
        <c:auto val="1"/>
        <c:lblAlgn val="ctr"/>
        <c:lblOffset val="100"/>
        <c:noMultiLvlLbl val="0"/>
      </c:catAx>
      <c:valAx>
        <c:axId val="71381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8807296"/>
        <c:crosses val="autoZero"/>
        <c:crossBetween val="between"/>
      </c:valAx>
      <c:spPr>
        <a:noFill/>
        <a:ln w="23906">
          <a:noFill/>
        </a:ln>
      </c:spPr>
    </c:plotArea>
    <c:legend>
      <c:legendPos val="t"/>
      <c:layout>
        <c:manualLayout>
          <c:xMode val="edge"/>
          <c:yMode val="edge"/>
          <c:x val="0.10608362926766264"/>
          <c:y val="6.1237610673812774E-2"/>
          <c:w val="0.53335207422796327"/>
          <c:h val="6.728332891033246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60">
          <a:latin typeface="Georgia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194763579057541E-2"/>
          <c:y val="0.11116695815841164"/>
          <c:w val="0.98472222222222228"/>
          <c:h val="0.744437444915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8.1660428717250308E-3"/>
                  <c:y val="-1.7246690924554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559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-1.5677374908690596E-2"/>
                  <c:y val="9.349064053787305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165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Опубликовано</c:v>
                </c:pt>
                <c:pt idx="1">
                  <c:v>Заявка решена</c:v>
                </c:pt>
                <c:pt idx="2">
                  <c:v>Запланировано</c:v>
                </c:pt>
                <c:pt idx="3">
                  <c:v>Мотивированный отказ</c:v>
                </c:pt>
                <c:pt idx="4">
                  <c:v>В работе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2128</c:v>
                </c:pt>
                <c:pt idx="1">
                  <c:v>1134</c:v>
                </c:pt>
                <c:pt idx="2">
                  <c:v>559</c:v>
                </c:pt>
                <c:pt idx="3">
                  <c:v>270</c:v>
                </c:pt>
                <c:pt idx="4">
                  <c:v>165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"/>
                  <c:y val="-9.349064053787305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161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Опубликовано</c:v>
                </c:pt>
                <c:pt idx="1">
                  <c:v>Заявка решена</c:v>
                </c:pt>
                <c:pt idx="2">
                  <c:v>Запланировано</c:v>
                </c:pt>
                <c:pt idx="3">
                  <c:v>Мотивированный отказ</c:v>
                </c:pt>
                <c:pt idx="4">
                  <c:v>В работе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1948</c:v>
                </c:pt>
                <c:pt idx="1">
                  <c:v>1012</c:v>
                </c:pt>
                <c:pt idx="2">
                  <c:v>645</c:v>
                </c:pt>
                <c:pt idx="3">
                  <c:v>161</c:v>
                </c:pt>
                <c:pt idx="4">
                  <c:v>130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 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3.9193180098628013E-3"/>
                  <c:y val="1.63608620941277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9.349064053787305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Опубликовано</c:v>
                </c:pt>
                <c:pt idx="1">
                  <c:v>Заявка решена</c:v>
                </c:pt>
                <c:pt idx="2">
                  <c:v>Запланировано</c:v>
                </c:pt>
                <c:pt idx="3">
                  <c:v>Мотивированный отказ</c:v>
                </c:pt>
                <c:pt idx="4">
                  <c:v>В работе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2763</c:v>
                </c:pt>
                <c:pt idx="1">
                  <c:v>1283</c:v>
                </c:pt>
                <c:pt idx="2">
                  <c:v>787</c:v>
                </c:pt>
                <c:pt idx="3">
                  <c:v>559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40895360"/>
        <c:axId val="140896896"/>
      </c:barChart>
      <c:catAx>
        <c:axId val="14089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0896896"/>
        <c:crosses val="autoZero"/>
        <c:auto val="1"/>
        <c:lblAlgn val="ctr"/>
        <c:lblOffset val="100"/>
        <c:noMultiLvlLbl val="0"/>
      </c:catAx>
      <c:valAx>
        <c:axId val="1408968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0895360"/>
        <c:crosses val="autoZero"/>
        <c:crossBetween val="between"/>
      </c:valAx>
      <c:spPr>
        <a:noFill/>
        <a:ln w="23906">
          <a:noFill/>
        </a:ln>
      </c:spPr>
    </c:plotArea>
    <c:legend>
      <c:legendPos val="t"/>
      <c:layout>
        <c:manualLayout>
          <c:xMode val="edge"/>
          <c:yMode val="edge"/>
          <c:x val="0.10608362926766264"/>
          <c:y val="6.1237610673812774E-2"/>
          <c:w val="0.53335207422796327"/>
          <c:h val="6.728332891033246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60">
          <a:latin typeface="Georgia" pitchFamily="18" charset="0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0.88988</cdr:x>
      <cdr:y>0.95606</cdr:y>
    </cdr:from>
    <cdr:to>
      <cdr:x>1</cdr:x>
      <cdr:y>1</cdr:y>
    </cdr:to>
    <cdr:sp macro="" textlink="">
      <cdr:nvSpPr>
        <cdr:cNvPr id="2" name="Номер слайда 6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8187850" y="6662404"/>
          <a:ext cx="1006950" cy="246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0.88988</cdr:x>
      <cdr:y>0.95606</cdr:y>
    </cdr:from>
    <cdr:to>
      <cdr:x>1</cdr:x>
      <cdr:y>1</cdr:y>
    </cdr:to>
    <cdr:sp macro="" textlink="">
      <cdr:nvSpPr>
        <cdr:cNvPr id="2" name="Номер слайда 6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8187850" y="6662404"/>
          <a:ext cx="1006950" cy="246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0.88988</cdr:x>
      <cdr:y>0.95606</cdr:y>
    </cdr:from>
    <cdr:to>
      <cdr:x>1</cdr:x>
      <cdr:y>1</cdr:y>
    </cdr:to>
    <cdr:sp macro="" textlink="">
      <cdr:nvSpPr>
        <cdr:cNvPr id="2" name="Номер слайда 6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8187850" y="6662404"/>
          <a:ext cx="1006950" cy="246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0.88988</cdr:x>
      <cdr:y>0.95606</cdr:y>
    </cdr:from>
    <cdr:to>
      <cdr:x>1</cdr:x>
      <cdr:y>1</cdr:y>
    </cdr:to>
    <cdr:sp macro="" textlink="">
      <cdr:nvSpPr>
        <cdr:cNvPr id="2" name="Номер слайда 6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8187850" y="6662404"/>
          <a:ext cx="1006950" cy="246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33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33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AB724-3B32-48E3-86DC-E5BE09E45BD5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334562"/>
            <a:ext cx="4303313" cy="333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334562"/>
            <a:ext cx="4303313" cy="333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92349-6E1B-466C-BB4F-0CB052C623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278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33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33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8FE7-7674-4A78-BE3B-A3868C912216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95650" y="500063"/>
            <a:ext cx="3336925" cy="250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0" y="3168354"/>
            <a:ext cx="7943507" cy="30010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34562"/>
            <a:ext cx="4303313" cy="333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4" y="6334562"/>
            <a:ext cx="4303313" cy="333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0BE6F-2ECD-495E-9D2E-4F4EB0276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29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D3150643-F9C1-4C65-AAE0-10CB7468D8FC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D3150643-F9C1-4C65-AAE0-10CB7468D8FC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D3150643-F9C1-4C65-AAE0-10CB7468D8FC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D3150643-F9C1-4C65-AAE0-10CB7468D8FC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  <a:prstGeom prst="rect">
            <a:avLst/>
          </a:prstGeom>
        </p:spPr>
        <p:txBody>
          <a:bodyPr lIns="107263" tIns="53630" rIns="107263" bIns="5363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107263" tIns="53630" rIns="107263" bIns="53630"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536311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1072621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608932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2145243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681554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3217864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754175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4290486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9F364934-60EF-48DB-9C0C-D912355A712F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107263" tIns="53630" rIns="107263" bIns="5363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 lIns="107263" tIns="53630" rIns="107263" bIns="5363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9F364934-60EF-48DB-9C0C-D912355A712F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0314D76F-BA9E-4D34-98A0-D70A10B33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 lIns="107263" tIns="53630" rIns="107263" bIns="5363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107263" tIns="53630" rIns="107263" bIns="5363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9F364934-60EF-48DB-9C0C-D912355A712F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0314D76F-BA9E-4D34-98A0-D70A10B33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" y="285732"/>
            <a:ext cx="6000757" cy="609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9" y="45207"/>
            <a:ext cx="8001053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l"/>
            <a:r>
              <a:rPr lang="ru-RU" sz="800" b="1" cap="all" spc="11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ГОСУДАРСТВЕННАЯ ИНФОРМАЦИОННАЯ СИСТЕМА РЕСПУБЛИКИ ТАТАРСТАН «НАРОДНЫЙ КОНТРОЛЬ»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" y="380979"/>
            <a:ext cx="6000757" cy="8572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001024" y="6273254"/>
            <a:ext cx="1000132" cy="4000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fld id="{68657E38-4F2E-4997-9B32-D2B255E9529A}" type="slidenum">
              <a:rPr lang="ru-RU" sz="200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 algn="r"/>
              <a:t>‹#›</a:t>
            </a:fld>
            <a:endParaRPr lang="ru-RU" sz="2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92" y="357167"/>
            <a:ext cx="5802964" cy="1060473"/>
          </a:xfrm>
          <a:prstGeom prst="rect">
            <a:avLst/>
          </a:prstGeom>
        </p:spPr>
        <p:txBody>
          <a:bodyPr lIns="107263" tIns="53630" rIns="107263" bIns="53630"/>
          <a:lstStyle>
            <a:lvl1pPr algn="l"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2537"/>
            <a:ext cx="7358114" cy="100013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500063" y="6492875"/>
            <a:ext cx="86439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153400" y="6496050"/>
            <a:ext cx="990600" cy="361950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fld id="{0314D76F-BA9E-4D34-98A0-D70A10B33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/>
          <a:lstStyle/>
          <a:p>
            <a:fld id="{9F364934-60EF-48DB-9C0C-D912355A712F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fld id="{0314D76F-BA9E-4D34-98A0-D70A10B33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fld id="{3C95582B-A717-46CA-B3EB-7A638B544490}" type="datetime1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4851863-FF46-4162-90DE-062370C8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fld id="{ECD0AE34-FBCE-4A85-B875-3CE8C8F61928}" type="datetime1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4851863-FF46-4162-90DE-062370C8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fld id="{802702B4-9494-43C5-9D3C-504713C974B1}" type="datetime1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4851863-FF46-4162-90DE-062370C8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fld id="{754549E8-C5EA-4370-B18F-9BEB923BC49E}" type="datetime1">
              <a:rPr lang="ru-RU" smtClean="0"/>
              <a:pPr/>
              <a:t>02.08.2018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4851863-FF46-4162-90DE-062370C8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fld id="{097B52B1-E0FE-445D-BB1C-8721F9251B9F}" type="datetime1">
              <a:rPr lang="ru-RU" smtClean="0"/>
              <a:pPr/>
              <a:t>02.08.2018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4851863-FF46-4162-90DE-062370C8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" y="285734"/>
            <a:ext cx="6000757" cy="609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8" y="45208"/>
            <a:ext cx="8001053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l"/>
            <a:r>
              <a:rPr lang="ru-RU" sz="800" b="1" cap="all" spc="11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ГОСУДАРСТВЕННАЯ ИНФОРМАЦИОННАЯ СИСТЕМА РЕСПУБЛИКИ ТАТАРСТАН «НАРОДНЫЙ КОНТРОЛЬ»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" y="380979"/>
            <a:ext cx="6000757" cy="8572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001024" y="6273256"/>
            <a:ext cx="1000132" cy="4000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fld id="{68657E38-4F2E-4997-9B32-D2B255E9529A}" type="slidenum">
              <a:rPr lang="ru-RU" sz="200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 algn="r"/>
              <a:t>‹#›</a:t>
            </a:fld>
            <a:endParaRPr lang="ru-RU" sz="2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92" y="357167"/>
            <a:ext cx="5802964" cy="1060473"/>
          </a:xfrm>
          <a:prstGeom prst="rect">
            <a:avLst/>
          </a:prstGeom>
        </p:spPr>
        <p:txBody>
          <a:bodyPr lIns="107263" tIns="53630" rIns="107263" bIns="53630"/>
          <a:lstStyle>
            <a:lvl1pPr algn="l"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fld id="{62579572-252E-4EE1-A9AD-F200398B25FA}" type="datetime1">
              <a:rPr lang="ru-RU" smtClean="0"/>
              <a:pPr/>
              <a:t>02.08.2018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4851863-FF46-4162-90DE-062370C8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fld id="{59AC06E7-1429-44CF-A95B-CB18E02DFD25}" type="datetime1">
              <a:rPr lang="ru-RU" smtClean="0"/>
              <a:pPr/>
              <a:t>02.08.2018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4851863-FF46-4162-90DE-062370C8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fld id="{866DB525-6548-4089-BC52-085F62FC3558}" type="datetime1">
              <a:rPr lang="ru-RU" smtClean="0"/>
              <a:pPr/>
              <a:t>02.08.2018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4851863-FF46-4162-90DE-062370C8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fld id="{B8200528-8AA7-4AA0-9709-155F40F5F974}" type="datetime1">
              <a:rPr lang="ru-RU" smtClean="0"/>
              <a:pPr/>
              <a:t>02.08.2018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4851863-FF46-4162-90DE-062370C8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fld id="{5436F7B5-95F7-48D9-B2B0-ECD28731371A}" type="datetime1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4851863-FF46-4162-90DE-062370C8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fld id="{5125B95A-A2B8-4D4D-A010-D153D4957109}" type="datetime1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4851863-FF46-4162-90DE-062370C8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713"/>
          </a:xfrm>
          <a:prstGeom prst="rect">
            <a:avLst/>
          </a:prstGeom>
        </p:spPr>
        <p:txBody>
          <a:bodyPr lIns="107287" tIns="53643" rIns="107287" bIns="5364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A364E5-BA30-4986-B8A1-D8A46C070D77}" type="datetime1">
              <a:rPr lang="ru-RU" smtClean="0"/>
              <a:pPr>
                <a:defRPr/>
              </a:pPr>
              <a:t>02.08.2018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713"/>
          </a:xfrm>
          <a:prstGeom prst="rect">
            <a:avLst/>
          </a:prstGeom>
        </p:spPr>
        <p:txBody>
          <a:bodyPr lIns="107287" tIns="53643" rIns="107287" bIns="5364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713"/>
          </a:xfrm>
          <a:prstGeom prst="rect">
            <a:avLst/>
          </a:prstGeom>
        </p:spPr>
        <p:txBody>
          <a:bodyPr lIns="107287" tIns="53643" rIns="107287" bIns="5364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966AA1-91BB-4577-9994-94EC9E855813}" type="datetime1">
              <a:rPr lang="ru-RU" smtClean="0"/>
              <a:pPr>
                <a:defRPr/>
              </a:pPr>
              <a:t>02.08.2018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713"/>
          </a:xfrm>
          <a:prstGeom prst="rect">
            <a:avLst/>
          </a:prstGeom>
        </p:spPr>
        <p:txBody>
          <a:bodyPr lIns="107287" tIns="53643" rIns="107287" bIns="5364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713"/>
          </a:xfrm>
          <a:prstGeom prst="rect">
            <a:avLst/>
          </a:prstGeom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C80A58A-3291-46F0-98AD-AB88349065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lIns="107287" tIns="53643" rIns="107287" bIns="53643" anchor="t"/>
          <a:lstStyle>
            <a:lvl1pPr algn="l" latinLnBrk="0">
              <a:defRPr lang="ru-RU"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107287" tIns="53643" rIns="107287" bIns="53643" anchor="b"/>
          <a:lstStyle>
            <a:lvl1pPr marL="0" indent="0" latinLnBrk="0">
              <a:buNone/>
              <a:defRPr lang="ru-RU"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 latinLnBrk="0">
              <a:buNone/>
              <a:defRPr lang="ru-RU"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latinLnBrk="0">
              <a:buNone/>
              <a:defRPr lang="ru-RU"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713"/>
          </a:xfrm>
          <a:prstGeom prst="rect">
            <a:avLst/>
          </a:prstGeom>
        </p:spPr>
        <p:txBody>
          <a:bodyPr lIns="107287" tIns="53643" rIns="107287" bIns="5364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85399AB-C66A-4186-8A79-31B514358472}" type="datetime1">
              <a:rPr lang="ru-RU" smtClean="0"/>
              <a:pPr>
                <a:defRPr/>
              </a:pPr>
              <a:t>02.08.2018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713"/>
          </a:xfrm>
          <a:prstGeom prst="rect">
            <a:avLst/>
          </a:prstGeom>
        </p:spPr>
        <p:txBody>
          <a:bodyPr lIns="107287" tIns="53643" rIns="107287" bIns="5364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713"/>
          </a:xfrm>
          <a:prstGeom prst="rect">
            <a:avLst/>
          </a:prstGeom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BFD61CB-6E0A-4023-9EE7-A7B79886BD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 lIns="107287" tIns="53643" rIns="107287" bIns="53643"/>
          <a:lstStyle>
            <a:lvl1pPr latinLnBrk="0">
              <a:defRPr lang="ru-RU" sz="3300"/>
            </a:lvl1pPr>
            <a:lvl2pPr latinLnBrk="0">
              <a:defRPr lang="ru-RU" sz="2800"/>
            </a:lvl2pPr>
            <a:lvl3pPr latinLnBrk="0">
              <a:defRPr lang="ru-RU" sz="2300"/>
            </a:lvl3pPr>
            <a:lvl4pPr latinLnBrk="0">
              <a:defRPr lang="ru-RU" sz="2100"/>
            </a:lvl4pPr>
            <a:lvl5pPr latinLnBrk="0">
              <a:defRPr lang="ru-RU" sz="2100"/>
            </a:lvl5pPr>
            <a:lvl6pPr latinLnBrk="0">
              <a:defRPr lang="ru-RU" sz="2100"/>
            </a:lvl6pPr>
            <a:lvl7pPr latinLnBrk="0">
              <a:defRPr lang="ru-RU" sz="2100"/>
            </a:lvl7pPr>
            <a:lvl8pPr latinLnBrk="0">
              <a:defRPr lang="ru-RU" sz="2100"/>
            </a:lvl8pPr>
            <a:lvl9pPr latinLnBrk="0">
              <a:defRPr lang="ru-RU"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 lIns="107287" tIns="53643" rIns="107287" bIns="53643"/>
          <a:lstStyle>
            <a:lvl1pPr latinLnBrk="0">
              <a:defRPr lang="ru-RU" sz="3300"/>
            </a:lvl1pPr>
            <a:lvl2pPr latinLnBrk="0">
              <a:defRPr lang="ru-RU" sz="2800"/>
            </a:lvl2pPr>
            <a:lvl3pPr latinLnBrk="0">
              <a:defRPr lang="ru-RU" sz="2300"/>
            </a:lvl3pPr>
            <a:lvl4pPr latinLnBrk="0">
              <a:defRPr lang="ru-RU" sz="2100"/>
            </a:lvl4pPr>
            <a:lvl5pPr latinLnBrk="0">
              <a:defRPr lang="ru-RU" sz="2100"/>
            </a:lvl5pPr>
            <a:lvl6pPr latinLnBrk="0">
              <a:defRPr lang="ru-RU" sz="2100"/>
            </a:lvl6pPr>
            <a:lvl7pPr latinLnBrk="0">
              <a:defRPr lang="ru-RU" sz="2100"/>
            </a:lvl7pPr>
            <a:lvl8pPr latinLnBrk="0">
              <a:defRPr lang="ru-RU" sz="2100"/>
            </a:lvl8pPr>
            <a:lvl9pPr latinLnBrk="0">
              <a:defRPr lang="ru-RU"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713"/>
          </a:xfrm>
          <a:prstGeom prst="rect">
            <a:avLst/>
          </a:prstGeom>
        </p:spPr>
        <p:txBody>
          <a:bodyPr lIns="107287" tIns="53643" rIns="107287" bIns="5364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8AB107-1F79-4551-91AA-34EC45B06FBE}" type="datetime1">
              <a:rPr lang="ru-RU" smtClean="0"/>
              <a:pPr>
                <a:defRPr/>
              </a:pPr>
              <a:t>02.08.2018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713"/>
          </a:xfrm>
          <a:prstGeom prst="rect">
            <a:avLst/>
          </a:prstGeom>
        </p:spPr>
        <p:txBody>
          <a:bodyPr lIns="107287" tIns="53643" rIns="107287" bIns="5364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713"/>
          </a:xfrm>
          <a:prstGeom prst="rect">
            <a:avLst/>
          </a:prstGeom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F5488A7-F98B-4CC2-A665-1CF10CFAEE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lIns="107263" tIns="53630" rIns="107263" bIns="53630" anchor="t"/>
          <a:lstStyle>
            <a:lvl1pPr algn="l" latinLnBrk="0">
              <a:defRPr lang="ru-RU"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107263" tIns="53630" rIns="107263" bIns="53630" anchor="b"/>
          <a:lstStyle>
            <a:lvl1pPr marL="0" indent="0" latinLnBrk="0">
              <a:buNone/>
              <a:defRPr lang="ru-RU" sz="2300">
                <a:solidFill>
                  <a:schemeClr val="tx1">
                    <a:tint val="75000"/>
                  </a:schemeClr>
                </a:solidFill>
              </a:defRPr>
            </a:lvl1pPr>
            <a:lvl2pPr marL="536311" indent="0" latinLnBrk="0">
              <a:buNone/>
              <a:defRPr lang="ru-RU" sz="2100">
                <a:solidFill>
                  <a:schemeClr val="tx1">
                    <a:tint val="75000"/>
                  </a:schemeClr>
                </a:solidFill>
              </a:defRPr>
            </a:lvl2pPr>
            <a:lvl3pPr marL="1072621" indent="0" latinLnBrk="0">
              <a:buNone/>
              <a:defRPr lang="ru-RU" sz="1900">
                <a:solidFill>
                  <a:schemeClr val="tx1">
                    <a:tint val="75000"/>
                  </a:schemeClr>
                </a:solidFill>
              </a:defRPr>
            </a:lvl3pPr>
            <a:lvl4pPr marL="1608932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2145243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681554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3217864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754175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4290486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9F364934-60EF-48DB-9C0C-D912355A712F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0314D76F-BA9E-4D34-98A0-D70A10B33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107287" tIns="53643" rIns="107287" bIns="53643"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  <a:prstGeom prst="rect">
            <a:avLst/>
          </a:prstGeom>
        </p:spPr>
        <p:txBody>
          <a:bodyPr lIns="107287" tIns="53643" rIns="107287" bIns="53643" anchor="b"/>
          <a:lstStyle>
            <a:lvl1pPr marL="0" indent="0" latinLnBrk="0">
              <a:buNone/>
              <a:defRPr lang="ru-RU" sz="2800" b="1"/>
            </a:lvl1pPr>
            <a:lvl2pPr marL="536433" indent="0" latinLnBrk="0">
              <a:buNone/>
              <a:defRPr lang="ru-RU" sz="2300" b="1"/>
            </a:lvl2pPr>
            <a:lvl3pPr marL="1072866" indent="0" latinLnBrk="0">
              <a:buNone/>
              <a:defRPr lang="ru-RU" sz="2100" b="1"/>
            </a:lvl3pPr>
            <a:lvl4pPr marL="1609298" indent="0" latinLnBrk="0">
              <a:buNone/>
              <a:defRPr lang="ru-RU" sz="1900" b="1"/>
            </a:lvl4pPr>
            <a:lvl5pPr marL="2145731" indent="0" latinLnBrk="0">
              <a:buNone/>
              <a:defRPr lang="ru-RU" sz="1900" b="1"/>
            </a:lvl5pPr>
            <a:lvl6pPr marL="2682164" indent="0" latinLnBrk="0">
              <a:buNone/>
              <a:defRPr lang="ru-RU" sz="1900" b="1"/>
            </a:lvl6pPr>
            <a:lvl7pPr marL="3218597" indent="0" latinLnBrk="0">
              <a:buNone/>
              <a:defRPr lang="ru-RU" sz="1900" b="1"/>
            </a:lvl7pPr>
            <a:lvl8pPr marL="3755029" indent="0" latinLnBrk="0">
              <a:buNone/>
              <a:defRPr lang="ru-RU" sz="1900" b="1"/>
            </a:lvl8pPr>
            <a:lvl9pPr marL="4291462" indent="0" latinLnBrk="0">
              <a:buNone/>
              <a:defRPr lang="ru-RU"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107287" tIns="53643" rIns="107287" bIns="53643"/>
          <a:lstStyle>
            <a:lvl1pPr latinLnBrk="0">
              <a:defRPr lang="ru-RU" sz="2800"/>
            </a:lvl1pPr>
            <a:lvl2pPr latinLnBrk="0">
              <a:defRPr lang="ru-RU" sz="2300"/>
            </a:lvl2pPr>
            <a:lvl3pPr latinLnBrk="0">
              <a:defRPr lang="ru-RU" sz="2100"/>
            </a:lvl3pPr>
            <a:lvl4pPr latinLnBrk="0">
              <a:defRPr lang="ru-RU" sz="1900"/>
            </a:lvl4pPr>
            <a:lvl5pPr latinLnBrk="0">
              <a:defRPr lang="ru-RU" sz="1900"/>
            </a:lvl5pPr>
            <a:lvl6pPr latinLnBrk="0">
              <a:defRPr lang="ru-RU" sz="1900"/>
            </a:lvl6pPr>
            <a:lvl7pPr latinLnBrk="0">
              <a:defRPr lang="ru-RU" sz="1900"/>
            </a:lvl7pPr>
            <a:lvl8pPr latinLnBrk="0">
              <a:defRPr lang="ru-RU" sz="1900"/>
            </a:lvl8pPr>
            <a:lvl9pPr latinLnBrk="0">
              <a:defRPr lang="ru-RU"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  <a:prstGeom prst="rect">
            <a:avLst/>
          </a:prstGeom>
        </p:spPr>
        <p:txBody>
          <a:bodyPr lIns="107287" tIns="53643" rIns="107287" bIns="53643" anchor="b"/>
          <a:lstStyle>
            <a:lvl1pPr marL="0" indent="0" latinLnBrk="0">
              <a:buNone/>
              <a:defRPr lang="ru-RU" sz="2800" b="1"/>
            </a:lvl1pPr>
            <a:lvl2pPr marL="536433" indent="0" latinLnBrk="0">
              <a:buNone/>
              <a:defRPr lang="ru-RU" sz="2300" b="1"/>
            </a:lvl2pPr>
            <a:lvl3pPr marL="1072866" indent="0" latinLnBrk="0">
              <a:buNone/>
              <a:defRPr lang="ru-RU" sz="2100" b="1"/>
            </a:lvl3pPr>
            <a:lvl4pPr marL="1609298" indent="0" latinLnBrk="0">
              <a:buNone/>
              <a:defRPr lang="ru-RU" sz="1900" b="1"/>
            </a:lvl4pPr>
            <a:lvl5pPr marL="2145731" indent="0" latinLnBrk="0">
              <a:buNone/>
              <a:defRPr lang="ru-RU" sz="1900" b="1"/>
            </a:lvl5pPr>
            <a:lvl6pPr marL="2682164" indent="0" latinLnBrk="0">
              <a:buNone/>
              <a:defRPr lang="ru-RU" sz="1900" b="1"/>
            </a:lvl6pPr>
            <a:lvl7pPr marL="3218597" indent="0" latinLnBrk="0">
              <a:buNone/>
              <a:defRPr lang="ru-RU" sz="1900" b="1"/>
            </a:lvl7pPr>
            <a:lvl8pPr marL="3755029" indent="0" latinLnBrk="0">
              <a:buNone/>
              <a:defRPr lang="ru-RU" sz="1900" b="1"/>
            </a:lvl8pPr>
            <a:lvl9pPr marL="4291462" indent="0" latinLnBrk="0">
              <a:buNone/>
              <a:defRPr lang="ru-RU"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 lIns="107287" tIns="53643" rIns="107287" bIns="53643"/>
          <a:lstStyle>
            <a:lvl1pPr latinLnBrk="0">
              <a:defRPr lang="ru-RU" sz="2800"/>
            </a:lvl1pPr>
            <a:lvl2pPr latinLnBrk="0">
              <a:defRPr lang="ru-RU" sz="2300"/>
            </a:lvl2pPr>
            <a:lvl3pPr latinLnBrk="0">
              <a:defRPr lang="ru-RU" sz="2100"/>
            </a:lvl3pPr>
            <a:lvl4pPr latinLnBrk="0">
              <a:defRPr lang="ru-RU" sz="1900"/>
            </a:lvl4pPr>
            <a:lvl5pPr latinLnBrk="0">
              <a:defRPr lang="ru-RU" sz="1900"/>
            </a:lvl5pPr>
            <a:lvl6pPr latinLnBrk="0">
              <a:defRPr lang="ru-RU" sz="1900"/>
            </a:lvl6pPr>
            <a:lvl7pPr latinLnBrk="0">
              <a:defRPr lang="ru-RU" sz="1900"/>
            </a:lvl7pPr>
            <a:lvl8pPr latinLnBrk="0">
              <a:defRPr lang="ru-RU" sz="1900"/>
            </a:lvl8pPr>
            <a:lvl9pPr latinLnBrk="0">
              <a:defRPr lang="ru-RU"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713"/>
          </a:xfrm>
          <a:prstGeom prst="rect">
            <a:avLst/>
          </a:prstGeom>
        </p:spPr>
        <p:txBody>
          <a:bodyPr lIns="107287" tIns="53643" rIns="107287" bIns="5364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CD0380-9D46-4A2D-A070-FCD0AC68FF99}" type="datetime1">
              <a:rPr lang="ru-RU" smtClean="0"/>
              <a:pPr>
                <a:defRPr/>
              </a:pPr>
              <a:t>02.08.2018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713"/>
          </a:xfrm>
          <a:prstGeom prst="rect">
            <a:avLst/>
          </a:prstGeom>
        </p:spPr>
        <p:txBody>
          <a:bodyPr lIns="107287" tIns="53643" rIns="107287" bIns="5364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713"/>
          </a:xfrm>
          <a:prstGeom prst="rect">
            <a:avLst/>
          </a:prstGeom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667C547-FBDD-4780-A053-27AD0B8D3F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713"/>
          </a:xfrm>
          <a:prstGeom prst="rect">
            <a:avLst/>
          </a:prstGeom>
        </p:spPr>
        <p:txBody>
          <a:bodyPr lIns="107287" tIns="53643" rIns="107287" bIns="5364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410398-5585-4242-A9FB-A406E9735306}" type="datetime1">
              <a:rPr lang="ru-RU" smtClean="0"/>
              <a:pPr>
                <a:defRPr/>
              </a:pPr>
              <a:t>02.08.2018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713"/>
          </a:xfrm>
          <a:prstGeom prst="rect">
            <a:avLst/>
          </a:prstGeom>
        </p:spPr>
        <p:txBody>
          <a:bodyPr lIns="107287" tIns="53643" rIns="107287" bIns="5364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713"/>
          </a:xfrm>
          <a:prstGeom prst="rect">
            <a:avLst/>
          </a:prstGeom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9807931-9E34-40FA-95A7-0DA078F5FD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713"/>
          </a:xfrm>
          <a:prstGeom prst="rect">
            <a:avLst/>
          </a:prstGeom>
        </p:spPr>
        <p:txBody>
          <a:bodyPr lIns="107287" tIns="53643" rIns="107287" bIns="5364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681151-A47C-48F2-B9AC-6A719E8946D3}" type="datetime1">
              <a:rPr lang="ru-RU" smtClean="0"/>
              <a:pPr>
                <a:defRPr/>
              </a:pPr>
              <a:t>02.08.2018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713"/>
          </a:xfrm>
          <a:prstGeom prst="rect">
            <a:avLst/>
          </a:prstGeom>
        </p:spPr>
        <p:txBody>
          <a:bodyPr lIns="107287" tIns="53643" rIns="107287" bIns="5364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713"/>
          </a:xfrm>
          <a:prstGeom prst="rect">
            <a:avLst/>
          </a:prstGeom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69B4603-DC5F-4031-9558-27E7EA227E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1"/>
          </a:xfrm>
          <a:prstGeom prst="rect">
            <a:avLst/>
          </a:prstGeom>
        </p:spPr>
        <p:txBody>
          <a:bodyPr lIns="107287" tIns="53643" rIns="107287" bIns="53643" anchor="b"/>
          <a:lstStyle>
            <a:lvl1pPr algn="l" latinLnBrk="0">
              <a:defRPr lang="ru-RU"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  <a:prstGeom prst="rect">
            <a:avLst/>
          </a:prstGeom>
        </p:spPr>
        <p:txBody>
          <a:bodyPr lIns="107287" tIns="53643" rIns="107287" bIns="53643"/>
          <a:lstStyle>
            <a:lvl1pPr latinLnBrk="0">
              <a:defRPr lang="ru-RU" sz="3800"/>
            </a:lvl1pPr>
            <a:lvl2pPr latinLnBrk="0">
              <a:defRPr lang="ru-RU" sz="3300"/>
            </a:lvl2pPr>
            <a:lvl3pPr latinLnBrk="0">
              <a:defRPr lang="ru-RU" sz="2800"/>
            </a:lvl3pPr>
            <a:lvl4pPr latinLnBrk="0">
              <a:defRPr lang="ru-RU" sz="2300"/>
            </a:lvl4pPr>
            <a:lvl5pPr latinLnBrk="0">
              <a:defRPr lang="ru-RU" sz="2300"/>
            </a:lvl5pPr>
            <a:lvl6pPr latinLnBrk="0">
              <a:defRPr lang="ru-RU" sz="2300"/>
            </a:lvl6pPr>
            <a:lvl7pPr latinLnBrk="0">
              <a:defRPr lang="ru-RU" sz="2300"/>
            </a:lvl7pPr>
            <a:lvl8pPr latinLnBrk="0">
              <a:defRPr lang="ru-RU" sz="2300"/>
            </a:lvl8pPr>
            <a:lvl9pPr latinLnBrk="0">
              <a:defRPr lang="ru-RU"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3" cy="4691063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 latinLnBrk="0">
              <a:buNone/>
              <a:defRPr lang="ru-RU" sz="1600"/>
            </a:lvl1pPr>
            <a:lvl2pPr marL="536433" indent="0" latinLnBrk="0">
              <a:buNone/>
              <a:defRPr lang="ru-RU" sz="1400"/>
            </a:lvl2pPr>
            <a:lvl3pPr marL="1072866" indent="0" latinLnBrk="0">
              <a:buNone/>
              <a:defRPr lang="ru-RU" sz="1200"/>
            </a:lvl3pPr>
            <a:lvl4pPr marL="1609298" indent="0" latinLnBrk="0">
              <a:buNone/>
              <a:defRPr lang="ru-RU" sz="1100"/>
            </a:lvl4pPr>
            <a:lvl5pPr marL="2145731" indent="0" latinLnBrk="0">
              <a:buNone/>
              <a:defRPr lang="ru-RU" sz="1100"/>
            </a:lvl5pPr>
            <a:lvl6pPr marL="2682164" indent="0" latinLnBrk="0">
              <a:buNone/>
              <a:defRPr lang="ru-RU" sz="1100"/>
            </a:lvl6pPr>
            <a:lvl7pPr marL="3218597" indent="0" latinLnBrk="0">
              <a:buNone/>
              <a:defRPr lang="ru-RU" sz="1100"/>
            </a:lvl7pPr>
            <a:lvl8pPr marL="3755029" indent="0" latinLnBrk="0">
              <a:buNone/>
              <a:defRPr lang="ru-RU" sz="1100"/>
            </a:lvl8pPr>
            <a:lvl9pPr marL="4291462" indent="0" latinLnBrk="0">
              <a:buNone/>
              <a:defRPr lang="ru-RU"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713"/>
          </a:xfrm>
          <a:prstGeom prst="rect">
            <a:avLst/>
          </a:prstGeom>
        </p:spPr>
        <p:txBody>
          <a:bodyPr lIns="107287" tIns="53643" rIns="107287" bIns="5364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86EA4D3-4958-4FEE-9BE8-3B37D937F70B}" type="datetime1">
              <a:rPr lang="ru-RU" smtClean="0"/>
              <a:pPr>
                <a:defRPr/>
              </a:pPr>
              <a:t>02.08.2018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713"/>
          </a:xfrm>
          <a:prstGeom prst="rect">
            <a:avLst/>
          </a:prstGeom>
        </p:spPr>
        <p:txBody>
          <a:bodyPr lIns="107287" tIns="53643" rIns="107287" bIns="5364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713"/>
          </a:xfrm>
          <a:prstGeom prst="rect">
            <a:avLst/>
          </a:prstGeom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E195FBA-A1B0-4B4C-8601-5D008E25AD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6"/>
            <a:ext cx="5486400" cy="566739"/>
          </a:xfrm>
          <a:prstGeom prst="rect">
            <a:avLst/>
          </a:prstGeom>
        </p:spPr>
        <p:txBody>
          <a:bodyPr lIns="107287" tIns="53643" rIns="107287" bIns="53643" anchor="b"/>
          <a:lstStyle>
            <a:lvl1pPr algn="l" latinLnBrk="0">
              <a:defRPr lang="ru-RU"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 latinLnBrk="0">
              <a:buNone/>
              <a:defRPr lang="ru-RU" sz="3800"/>
            </a:lvl1pPr>
            <a:lvl2pPr marL="536433" indent="0" latinLnBrk="0">
              <a:buNone/>
              <a:defRPr lang="ru-RU" sz="3300"/>
            </a:lvl2pPr>
            <a:lvl3pPr marL="1072866" indent="0" latinLnBrk="0">
              <a:buNone/>
              <a:defRPr lang="ru-RU" sz="2800"/>
            </a:lvl3pPr>
            <a:lvl4pPr marL="1609298" indent="0" latinLnBrk="0">
              <a:buNone/>
              <a:defRPr lang="ru-RU" sz="2300"/>
            </a:lvl4pPr>
            <a:lvl5pPr marL="2145731" indent="0" latinLnBrk="0">
              <a:buNone/>
              <a:defRPr lang="ru-RU" sz="2300"/>
            </a:lvl5pPr>
            <a:lvl6pPr marL="2682164" indent="0" latinLnBrk="0">
              <a:buNone/>
              <a:defRPr lang="ru-RU" sz="2300"/>
            </a:lvl6pPr>
            <a:lvl7pPr marL="3218597" indent="0" latinLnBrk="0">
              <a:buNone/>
              <a:defRPr lang="ru-RU" sz="2300"/>
            </a:lvl7pPr>
            <a:lvl8pPr marL="3755029" indent="0" latinLnBrk="0">
              <a:buNone/>
              <a:defRPr lang="ru-RU" sz="2300"/>
            </a:lvl8pPr>
            <a:lvl9pPr marL="4291462" indent="0" latinLnBrk="0">
              <a:buNone/>
              <a:defRPr lang="ru-RU"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400" cy="804863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 latinLnBrk="0">
              <a:buNone/>
              <a:defRPr lang="ru-RU" sz="1600"/>
            </a:lvl1pPr>
            <a:lvl2pPr marL="536433" indent="0" latinLnBrk="0">
              <a:buNone/>
              <a:defRPr lang="ru-RU" sz="1400"/>
            </a:lvl2pPr>
            <a:lvl3pPr marL="1072866" indent="0" latinLnBrk="0">
              <a:buNone/>
              <a:defRPr lang="ru-RU" sz="1200"/>
            </a:lvl3pPr>
            <a:lvl4pPr marL="1609298" indent="0" latinLnBrk="0">
              <a:buNone/>
              <a:defRPr lang="ru-RU" sz="1100"/>
            </a:lvl4pPr>
            <a:lvl5pPr marL="2145731" indent="0" latinLnBrk="0">
              <a:buNone/>
              <a:defRPr lang="ru-RU" sz="1100"/>
            </a:lvl5pPr>
            <a:lvl6pPr marL="2682164" indent="0" latinLnBrk="0">
              <a:buNone/>
              <a:defRPr lang="ru-RU" sz="1100"/>
            </a:lvl6pPr>
            <a:lvl7pPr marL="3218597" indent="0" latinLnBrk="0">
              <a:buNone/>
              <a:defRPr lang="ru-RU" sz="1100"/>
            </a:lvl7pPr>
            <a:lvl8pPr marL="3755029" indent="0" latinLnBrk="0">
              <a:buNone/>
              <a:defRPr lang="ru-RU" sz="1100"/>
            </a:lvl8pPr>
            <a:lvl9pPr marL="4291462" indent="0" latinLnBrk="0">
              <a:buNone/>
              <a:defRPr lang="ru-RU"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713"/>
          </a:xfrm>
          <a:prstGeom prst="rect">
            <a:avLst/>
          </a:prstGeom>
        </p:spPr>
        <p:txBody>
          <a:bodyPr lIns="107287" tIns="53643" rIns="107287" bIns="5364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A87C99-82CA-4CBB-98BF-385CE90B6E0C}" type="datetime1">
              <a:rPr lang="ru-RU" smtClean="0"/>
              <a:pPr>
                <a:defRPr/>
              </a:pPr>
              <a:t>02.08.2018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713"/>
          </a:xfrm>
          <a:prstGeom prst="rect">
            <a:avLst/>
          </a:prstGeom>
        </p:spPr>
        <p:txBody>
          <a:bodyPr lIns="107287" tIns="53643" rIns="107287" bIns="5364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713"/>
          </a:xfrm>
          <a:prstGeom prst="rect">
            <a:avLst/>
          </a:prstGeom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024823D-3776-474F-83FF-D878C36110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 lIns="107287" tIns="53643" rIns="107287" bIns="5364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713"/>
          </a:xfrm>
          <a:prstGeom prst="rect">
            <a:avLst/>
          </a:prstGeom>
        </p:spPr>
        <p:txBody>
          <a:bodyPr lIns="107287" tIns="53643" rIns="107287" bIns="5364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366D55-8362-4EEF-8078-9EA298B25060}" type="datetime1">
              <a:rPr lang="ru-RU" smtClean="0"/>
              <a:pPr>
                <a:defRPr/>
              </a:pPr>
              <a:t>02.08.2018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713"/>
          </a:xfrm>
          <a:prstGeom prst="rect">
            <a:avLst/>
          </a:prstGeom>
        </p:spPr>
        <p:txBody>
          <a:bodyPr lIns="107287" tIns="53643" rIns="107287" bIns="5364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713"/>
          </a:xfrm>
          <a:prstGeom prst="rect">
            <a:avLst/>
          </a:prstGeom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4F6D096-3032-4204-97D1-9266D60453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107287" tIns="53643" rIns="107287" bIns="5364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 lIns="107287" tIns="53643" rIns="107287" bIns="5364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6713"/>
          </a:xfrm>
          <a:prstGeom prst="rect">
            <a:avLst/>
          </a:prstGeom>
        </p:spPr>
        <p:txBody>
          <a:bodyPr lIns="107287" tIns="53643" rIns="107287" bIns="5364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E72EFB-A9DC-49D3-AC75-8EBFCD82528A}" type="datetime1">
              <a:rPr lang="ru-RU" smtClean="0"/>
              <a:pPr>
                <a:defRPr/>
              </a:pPr>
              <a:t>02.08.2018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6713"/>
          </a:xfrm>
          <a:prstGeom prst="rect">
            <a:avLst/>
          </a:prstGeom>
        </p:spPr>
        <p:txBody>
          <a:bodyPr lIns="107287" tIns="53643" rIns="107287" bIns="5364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6713"/>
          </a:xfrm>
          <a:prstGeom prst="rect">
            <a:avLst/>
          </a:prstGeom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991E396-AAE6-4CE1-BF42-91F631F1EA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" y="285736"/>
            <a:ext cx="6000757" cy="609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27" y="45208"/>
            <a:ext cx="8001053" cy="2154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l"/>
            <a:r>
              <a:rPr lang="ru-RU" sz="800" b="1" cap="all" spc="11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ГОСУДАРСТВЕННАЯ ИНФОРМАЦИОННАЯ СИСТЕМА РЕСПУБЛИКИ ТАТАРСТАН «НАРОДНЫЙ КОНТРОЛЬ»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" y="380979"/>
            <a:ext cx="6000757" cy="8572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8001024" y="6273258"/>
            <a:ext cx="1000132" cy="4000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fld id="{68657E38-4F2E-4997-9B32-D2B255E9529A}" type="slidenum">
              <a:rPr lang="ru-RU" sz="200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pPr algn="r"/>
              <a:t>‹#›</a:t>
            </a:fld>
            <a:endParaRPr lang="ru-RU" sz="2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92" y="357167"/>
            <a:ext cx="5802964" cy="1060473"/>
          </a:xfrm>
          <a:prstGeom prst="rect">
            <a:avLst/>
          </a:prstGeom>
        </p:spPr>
        <p:txBody>
          <a:bodyPr lIns="107263" tIns="53630" rIns="107263" bIns="53630"/>
          <a:lstStyle>
            <a:lvl1pPr algn="l"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107263" tIns="53630" rIns="107263" bIns="5363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 lIns="107263" tIns="53630" rIns="107263" bIns="53630"/>
          <a:lstStyle>
            <a:lvl1pPr latinLnBrk="0">
              <a:defRPr lang="ru-RU" sz="3300"/>
            </a:lvl1pPr>
            <a:lvl2pPr latinLnBrk="0">
              <a:defRPr lang="ru-RU" sz="2800"/>
            </a:lvl2pPr>
            <a:lvl3pPr latinLnBrk="0">
              <a:defRPr lang="ru-RU" sz="2300"/>
            </a:lvl3pPr>
            <a:lvl4pPr latinLnBrk="0">
              <a:defRPr lang="ru-RU" sz="2100"/>
            </a:lvl4pPr>
            <a:lvl5pPr latinLnBrk="0">
              <a:defRPr lang="ru-RU" sz="2100"/>
            </a:lvl5pPr>
            <a:lvl6pPr latinLnBrk="0">
              <a:defRPr lang="ru-RU" sz="2100"/>
            </a:lvl6pPr>
            <a:lvl7pPr latinLnBrk="0">
              <a:defRPr lang="ru-RU" sz="2100"/>
            </a:lvl7pPr>
            <a:lvl8pPr latinLnBrk="0">
              <a:defRPr lang="ru-RU" sz="2100"/>
            </a:lvl8pPr>
            <a:lvl9pPr latinLnBrk="0">
              <a:defRPr lang="ru-RU"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 lIns="107263" tIns="53630" rIns="107263" bIns="53630"/>
          <a:lstStyle>
            <a:lvl1pPr latinLnBrk="0">
              <a:defRPr lang="ru-RU" sz="3300"/>
            </a:lvl1pPr>
            <a:lvl2pPr latinLnBrk="0">
              <a:defRPr lang="ru-RU" sz="2800"/>
            </a:lvl2pPr>
            <a:lvl3pPr latinLnBrk="0">
              <a:defRPr lang="ru-RU" sz="2300"/>
            </a:lvl3pPr>
            <a:lvl4pPr latinLnBrk="0">
              <a:defRPr lang="ru-RU" sz="2100"/>
            </a:lvl4pPr>
            <a:lvl5pPr latinLnBrk="0">
              <a:defRPr lang="ru-RU" sz="2100"/>
            </a:lvl5pPr>
            <a:lvl6pPr latinLnBrk="0">
              <a:defRPr lang="ru-RU" sz="2100"/>
            </a:lvl6pPr>
            <a:lvl7pPr latinLnBrk="0">
              <a:defRPr lang="ru-RU" sz="2100"/>
            </a:lvl7pPr>
            <a:lvl8pPr latinLnBrk="0">
              <a:defRPr lang="ru-RU" sz="2100"/>
            </a:lvl8pPr>
            <a:lvl9pPr latinLnBrk="0">
              <a:defRPr lang="ru-RU"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9F364934-60EF-48DB-9C0C-D912355A712F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0314D76F-BA9E-4D34-98A0-D70A10B33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107263" tIns="53630" rIns="107263" bIns="53630"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  <a:prstGeom prst="rect">
            <a:avLst/>
          </a:prstGeom>
        </p:spPr>
        <p:txBody>
          <a:bodyPr lIns="107263" tIns="53630" rIns="107263" bIns="53630" anchor="b"/>
          <a:lstStyle>
            <a:lvl1pPr marL="0" indent="0" latinLnBrk="0">
              <a:buNone/>
              <a:defRPr lang="ru-RU" sz="2800" b="1"/>
            </a:lvl1pPr>
            <a:lvl2pPr marL="536311" indent="0" latinLnBrk="0">
              <a:buNone/>
              <a:defRPr lang="ru-RU" sz="2300" b="1"/>
            </a:lvl2pPr>
            <a:lvl3pPr marL="1072621" indent="0" latinLnBrk="0">
              <a:buNone/>
              <a:defRPr lang="ru-RU" sz="2100" b="1"/>
            </a:lvl3pPr>
            <a:lvl4pPr marL="1608932" indent="0" latinLnBrk="0">
              <a:buNone/>
              <a:defRPr lang="ru-RU" sz="1900" b="1"/>
            </a:lvl4pPr>
            <a:lvl5pPr marL="2145243" indent="0" latinLnBrk="0">
              <a:buNone/>
              <a:defRPr lang="ru-RU" sz="1900" b="1"/>
            </a:lvl5pPr>
            <a:lvl6pPr marL="2681554" indent="0" latinLnBrk="0">
              <a:buNone/>
              <a:defRPr lang="ru-RU" sz="1900" b="1"/>
            </a:lvl6pPr>
            <a:lvl7pPr marL="3217864" indent="0" latinLnBrk="0">
              <a:buNone/>
              <a:defRPr lang="ru-RU" sz="1900" b="1"/>
            </a:lvl7pPr>
            <a:lvl8pPr marL="3754175" indent="0" latinLnBrk="0">
              <a:buNone/>
              <a:defRPr lang="ru-RU" sz="1900" b="1"/>
            </a:lvl8pPr>
            <a:lvl9pPr marL="4290486" indent="0" latinLnBrk="0">
              <a:buNone/>
              <a:defRPr lang="ru-RU"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107263" tIns="53630" rIns="107263" bIns="53630"/>
          <a:lstStyle>
            <a:lvl1pPr latinLnBrk="0">
              <a:defRPr lang="ru-RU" sz="2800"/>
            </a:lvl1pPr>
            <a:lvl2pPr latinLnBrk="0">
              <a:defRPr lang="ru-RU" sz="2300"/>
            </a:lvl2pPr>
            <a:lvl3pPr latinLnBrk="0">
              <a:defRPr lang="ru-RU" sz="2100"/>
            </a:lvl3pPr>
            <a:lvl4pPr latinLnBrk="0">
              <a:defRPr lang="ru-RU" sz="1900"/>
            </a:lvl4pPr>
            <a:lvl5pPr latinLnBrk="0">
              <a:defRPr lang="ru-RU" sz="1900"/>
            </a:lvl5pPr>
            <a:lvl6pPr latinLnBrk="0">
              <a:defRPr lang="ru-RU" sz="1900"/>
            </a:lvl6pPr>
            <a:lvl7pPr latinLnBrk="0">
              <a:defRPr lang="ru-RU" sz="1900"/>
            </a:lvl7pPr>
            <a:lvl8pPr latinLnBrk="0">
              <a:defRPr lang="ru-RU" sz="1900"/>
            </a:lvl8pPr>
            <a:lvl9pPr latinLnBrk="0">
              <a:defRPr lang="ru-RU"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6"/>
            <a:ext cx="4041775" cy="639763"/>
          </a:xfrm>
          <a:prstGeom prst="rect">
            <a:avLst/>
          </a:prstGeom>
        </p:spPr>
        <p:txBody>
          <a:bodyPr lIns="107263" tIns="53630" rIns="107263" bIns="53630" anchor="b"/>
          <a:lstStyle>
            <a:lvl1pPr marL="0" indent="0" latinLnBrk="0">
              <a:buNone/>
              <a:defRPr lang="ru-RU" sz="2800" b="1"/>
            </a:lvl1pPr>
            <a:lvl2pPr marL="536311" indent="0" latinLnBrk="0">
              <a:buNone/>
              <a:defRPr lang="ru-RU" sz="2300" b="1"/>
            </a:lvl2pPr>
            <a:lvl3pPr marL="1072621" indent="0" latinLnBrk="0">
              <a:buNone/>
              <a:defRPr lang="ru-RU" sz="2100" b="1"/>
            </a:lvl3pPr>
            <a:lvl4pPr marL="1608932" indent="0" latinLnBrk="0">
              <a:buNone/>
              <a:defRPr lang="ru-RU" sz="1900" b="1"/>
            </a:lvl4pPr>
            <a:lvl5pPr marL="2145243" indent="0" latinLnBrk="0">
              <a:buNone/>
              <a:defRPr lang="ru-RU" sz="1900" b="1"/>
            </a:lvl5pPr>
            <a:lvl6pPr marL="2681554" indent="0" latinLnBrk="0">
              <a:buNone/>
              <a:defRPr lang="ru-RU" sz="1900" b="1"/>
            </a:lvl6pPr>
            <a:lvl7pPr marL="3217864" indent="0" latinLnBrk="0">
              <a:buNone/>
              <a:defRPr lang="ru-RU" sz="1900" b="1"/>
            </a:lvl7pPr>
            <a:lvl8pPr marL="3754175" indent="0" latinLnBrk="0">
              <a:buNone/>
              <a:defRPr lang="ru-RU" sz="1900" b="1"/>
            </a:lvl8pPr>
            <a:lvl9pPr marL="4290486" indent="0" latinLnBrk="0">
              <a:buNone/>
              <a:defRPr lang="ru-RU"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107263" tIns="53630" rIns="107263" bIns="53630"/>
          <a:lstStyle>
            <a:lvl1pPr latinLnBrk="0">
              <a:defRPr lang="ru-RU" sz="2800"/>
            </a:lvl1pPr>
            <a:lvl2pPr latinLnBrk="0">
              <a:defRPr lang="ru-RU" sz="2300"/>
            </a:lvl2pPr>
            <a:lvl3pPr latinLnBrk="0">
              <a:defRPr lang="ru-RU" sz="2100"/>
            </a:lvl3pPr>
            <a:lvl4pPr latinLnBrk="0">
              <a:defRPr lang="ru-RU" sz="1900"/>
            </a:lvl4pPr>
            <a:lvl5pPr latinLnBrk="0">
              <a:defRPr lang="ru-RU" sz="1900"/>
            </a:lvl5pPr>
            <a:lvl6pPr latinLnBrk="0">
              <a:defRPr lang="ru-RU" sz="1900"/>
            </a:lvl6pPr>
            <a:lvl7pPr latinLnBrk="0">
              <a:defRPr lang="ru-RU" sz="1900"/>
            </a:lvl7pPr>
            <a:lvl8pPr latinLnBrk="0">
              <a:defRPr lang="ru-RU" sz="1900"/>
            </a:lvl8pPr>
            <a:lvl9pPr latinLnBrk="0">
              <a:defRPr lang="ru-RU"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9F364934-60EF-48DB-9C0C-D912355A712F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0314D76F-BA9E-4D34-98A0-D70A10B33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107263" tIns="53630" rIns="107263" bIns="5363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9F364934-60EF-48DB-9C0C-D912355A712F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0314D76F-BA9E-4D34-98A0-D70A10B33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9F364934-60EF-48DB-9C0C-D912355A712F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0314D76F-BA9E-4D34-98A0-D70A10B33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1"/>
          </a:xfrm>
          <a:prstGeom prst="rect">
            <a:avLst/>
          </a:prstGeom>
        </p:spPr>
        <p:txBody>
          <a:bodyPr lIns="107263" tIns="53630" rIns="107263" bIns="53630" anchor="b"/>
          <a:lstStyle>
            <a:lvl1pPr algn="l" latinLnBrk="0">
              <a:defRPr lang="ru-RU"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  <a:prstGeom prst="rect">
            <a:avLst/>
          </a:prstGeom>
        </p:spPr>
        <p:txBody>
          <a:bodyPr lIns="107263" tIns="53630" rIns="107263" bIns="53630"/>
          <a:lstStyle>
            <a:lvl1pPr latinLnBrk="0">
              <a:defRPr lang="ru-RU" sz="3800"/>
            </a:lvl1pPr>
            <a:lvl2pPr latinLnBrk="0">
              <a:defRPr lang="ru-RU" sz="3300"/>
            </a:lvl2pPr>
            <a:lvl3pPr latinLnBrk="0">
              <a:defRPr lang="ru-RU" sz="2800"/>
            </a:lvl3pPr>
            <a:lvl4pPr latinLnBrk="0">
              <a:defRPr lang="ru-RU" sz="2300"/>
            </a:lvl4pPr>
            <a:lvl5pPr latinLnBrk="0">
              <a:defRPr lang="ru-RU" sz="2300"/>
            </a:lvl5pPr>
            <a:lvl6pPr latinLnBrk="0">
              <a:defRPr lang="ru-RU" sz="2300"/>
            </a:lvl6pPr>
            <a:lvl7pPr latinLnBrk="0">
              <a:defRPr lang="ru-RU" sz="2300"/>
            </a:lvl7pPr>
            <a:lvl8pPr latinLnBrk="0">
              <a:defRPr lang="ru-RU" sz="2300"/>
            </a:lvl8pPr>
            <a:lvl9pPr latinLnBrk="0">
              <a:defRPr lang="ru-RU"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  <a:prstGeom prst="rect">
            <a:avLst/>
          </a:prstGeom>
        </p:spPr>
        <p:txBody>
          <a:bodyPr lIns="107263" tIns="53630" rIns="107263" bIns="53630"/>
          <a:lstStyle>
            <a:lvl1pPr marL="0" indent="0" latinLnBrk="0">
              <a:buNone/>
              <a:defRPr lang="ru-RU" sz="1600"/>
            </a:lvl1pPr>
            <a:lvl2pPr marL="536311" indent="0" latinLnBrk="0">
              <a:buNone/>
              <a:defRPr lang="ru-RU" sz="1400"/>
            </a:lvl2pPr>
            <a:lvl3pPr marL="1072621" indent="0" latinLnBrk="0">
              <a:buNone/>
              <a:defRPr lang="ru-RU" sz="1200"/>
            </a:lvl3pPr>
            <a:lvl4pPr marL="1608932" indent="0" latinLnBrk="0">
              <a:buNone/>
              <a:defRPr lang="ru-RU" sz="1100"/>
            </a:lvl4pPr>
            <a:lvl5pPr marL="2145243" indent="0" latinLnBrk="0">
              <a:buNone/>
              <a:defRPr lang="ru-RU" sz="1100"/>
            </a:lvl5pPr>
            <a:lvl6pPr marL="2681554" indent="0" latinLnBrk="0">
              <a:buNone/>
              <a:defRPr lang="ru-RU" sz="1100"/>
            </a:lvl6pPr>
            <a:lvl7pPr marL="3217864" indent="0" latinLnBrk="0">
              <a:buNone/>
              <a:defRPr lang="ru-RU" sz="1100"/>
            </a:lvl7pPr>
            <a:lvl8pPr marL="3754175" indent="0" latinLnBrk="0">
              <a:buNone/>
              <a:defRPr lang="ru-RU" sz="1100"/>
            </a:lvl8pPr>
            <a:lvl9pPr marL="4290486" indent="0" latinLnBrk="0">
              <a:buNone/>
              <a:defRPr lang="ru-RU"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9F364934-60EF-48DB-9C0C-D912355A712F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0314D76F-BA9E-4D34-98A0-D70A10B33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  <a:prstGeom prst="rect">
            <a:avLst/>
          </a:prstGeom>
        </p:spPr>
        <p:txBody>
          <a:bodyPr lIns="107263" tIns="53630" rIns="107263" bIns="53630" anchor="b"/>
          <a:lstStyle>
            <a:lvl1pPr algn="l" latinLnBrk="0">
              <a:defRPr lang="ru-RU"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107263" tIns="53630" rIns="107263" bIns="53630"/>
          <a:lstStyle>
            <a:lvl1pPr marL="0" indent="0" latinLnBrk="0">
              <a:buNone/>
              <a:defRPr lang="ru-RU" sz="3800"/>
            </a:lvl1pPr>
            <a:lvl2pPr marL="536311" indent="0" latinLnBrk="0">
              <a:buNone/>
              <a:defRPr lang="ru-RU" sz="3300"/>
            </a:lvl2pPr>
            <a:lvl3pPr marL="1072621" indent="0" latinLnBrk="0">
              <a:buNone/>
              <a:defRPr lang="ru-RU" sz="2800"/>
            </a:lvl3pPr>
            <a:lvl4pPr marL="1608932" indent="0" latinLnBrk="0">
              <a:buNone/>
              <a:defRPr lang="ru-RU" sz="2300"/>
            </a:lvl4pPr>
            <a:lvl5pPr marL="2145243" indent="0" latinLnBrk="0">
              <a:buNone/>
              <a:defRPr lang="ru-RU" sz="2300"/>
            </a:lvl5pPr>
            <a:lvl6pPr marL="2681554" indent="0" latinLnBrk="0">
              <a:buNone/>
              <a:defRPr lang="ru-RU" sz="2300"/>
            </a:lvl6pPr>
            <a:lvl7pPr marL="3217864" indent="0" latinLnBrk="0">
              <a:buNone/>
              <a:defRPr lang="ru-RU" sz="2300"/>
            </a:lvl7pPr>
            <a:lvl8pPr marL="3754175" indent="0" latinLnBrk="0">
              <a:buNone/>
              <a:defRPr lang="ru-RU" sz="2300"/>
            </a:lvl8pPr>
            <a:lvl9pPr marL="4290486" indent="0" latinLnBrk="0">
              <a:buNone/>
              <a:defRPr lang="ru-RU"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  <a:prstGeom prst="rect">
            <a:avLst/>
          </a:prstGeom>
        </p:spPr>
        <p:txBody>
          <a:bodyPr lIns="107263" tIns="53630" rIns="107263" bIns="53630"/>
          <a:lstStyle>
            <a:lvl1pPr marL="0" indent="0" latinLnBrk="0">
              <a:buNone/>
              <a:defRPr lang="ru-RU" sz="1600"/>
            </a:lvl1pPr>
            <a:lvl2pPr marL="536311" indent="0" latinLnBrk="0">
              <a:buNone/>
              <a:defRPr lang="ru-RU" sz="1400"/>
            </a:lvl2pPr>
            <a:lvl3pPr marL="1072621" indent="0" latinLnBrk="0">
              <a:buNone/>
              <a:defRPr lang="ru-RU" sz="1200"/>
            </a:lvl3pPr>
            <a:lvl4pPr marL="1608932" indent="0" latinLnBrk="0">
              <a:buNone/>
              <a:defRPr lang="ru-RU" sz="1100"/>
            </a:lvl4pPr>
            <a:lvl5pPr marL="2145243" indent="0" latinLnBrk="0">
              <a:buNone/>
              <a:defRPr lang="ru-RU" sz="1100"/>
            </a:lvl5pPr>
            <a:lvl6pPr marL="2681554" indent="0" latinLnBrk="0">
              <a:buNone/>
              <a:defRPr lang="ru-RU" sz="1100"/>
            </a:lvl6pPr>
            <a:lvl7pPr marL="3217864" indent="0" latinLnBrk="0">
              <a:buNone/>
              <a:defRPr lang="ru-RU" sz="1100"/>
            </a:lvl7pPr>
            <a:lvl8pPr marL="3754175" indent="0" latinLnBrk="0">
              <a:buNone/>
              <a:defRPr lang="ru-RU" sz="1100"/>
            </a:lvl8pPr>
            <a:lvl9pPr marL="4290486" indent="0" latinLnBrk="0">
              <a:buNone/>
              <a:defRPr lang="ru-RU"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9F364934-60EF-48DB-9C0C-D912355A712F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6713"/>
          </a:xfrm>
          <a:prstGeom prst="rect">
            <a:avLst/>
          </a:prstGeom>
        </p:spPr>
        <p:txBody>
          <a:bodyPr lIns="107263" tIns="53630" rIns="107263" bIns="5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0314D76F-BA9E-4D34-98A0-D70A10B33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-30" y="2"/>
            <a:ext cx="9144028" cy="4032251"/>
          </a:xfrm>
          <a:prstGeom prst="rect">
            <a:avLst/>
          </a:prstGeom>
          <a:gradFill flip="none" rotWithShape="1">
            <a:gsLst>
              <a:gs pos="0">
                <a:srgbClr val="C9DDFB"/>
              </a:gs>
              <a:gs pos="100000">
                <a:srgbClr val="E3E9FD">
                  <a:gamma/>
                  <a:tint val="0"/>
                  <a:invGamma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14" tIns="45708" rIns="91414" bIns="45708" anchor="ctr"/>
          <a:lstStyle/>
          <a:p>
            <a:pPr marL="0" algn="l" defTabSz="1542634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100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26" y="1"/>
            <a:ext cx="9144027" cy="421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-26" y="-21"/>
            <a:ext cx="9144027" cy="42465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14" tIns="45708" rIns="91414" bIns="45708" anchor="ctr"/>
          <a:lstStyle/>
          <a:p>
            <a:pPr marL="0" algn="l" defTabSz="1542634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100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ru-RU"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36311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72621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0893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45243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1547" indent="-40154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ru-RU"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340" indent="-33488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ru-RU"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545" indent="-26663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5998" indent="-26663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ru-RU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2451" indent="-26663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ru-RU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9709" indent="-268155" algn="l" defTabSz="1072621" rtl="0" eaLnBrk="1" latinLnBrk="0" hangingPunct="1">
        <a:spcBef>
          <a:spcPct val="20000"/>
        </a:spcBef>
        <a:buFont typeface="Arial" pitchFamily="34" charset="0"/>
        <a:buChar char="•"/>
        <a:defRPr lang="ru-RU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020" indent="-268155" algn="l" defTabSz="1072621" rtl="0" eaLnBrk="1" latinLnBrk="0" hangingPunct="1">
        <a:spcBef>
          <a:spcPct val="20000"/>
        </a:spcBef>
        <a:buFont typeface="Arial" pitchFamily="34" charset="0"/>
        <a:buChar char="•"/>
        <a:defRPr lang="ru-RU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331" indent="-268155" algn="l" defTabSz="1072621" rtl="0" eaLnBrk="1" latinLnBrk="0" hangingPunct="1">
        <a:spcBef>
          <a:spcPct val="20000"/>
        </a:spcBef>
        <a:buFont typeface="Arial" pitchFamily="34" charset="0"/>
        <a:buChar char="•"/>
        <a:defRPr lang="ru-RU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8641" indent="-268155" algn="l" defTabSz="1072621" rtl="0" eaLnBrk="1" latinLnBrk="0" hangingPunct="1">
        <a:spcBef>
          <a:spcPct val="20000"/>
        </a:spcBef>
        <a:buFont typeface="Arial" pitchFamily="34" charset="0"/>
        <a:buChar char="•"/>
        <a:defRPr lang="ru-RU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621" rtl="0" eaLnBrk="1" latinLnBrk="0" hangingPunct="1">
        <a:defRPr lang="ru-RU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11" algn="l" defTabSz="1072621" rtl="0" eaLnBrk="1" latinLnBrk="0" hangingPunct="1">
        <a:defRPr lang="ru-RU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621" algn="l" defTabSz="1072621" rtl="0" eaLnBrk="1" latinLnBrk="0" hangingPunct="1">
        <a:defRPr lang="ru-RU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932" algn="l" defTabSz="1072621" rtl="0" eaLnBrk="1" latinLnBrk="0" hangingPunct="1">
        <a:defRPr lang="ru-RU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243" algn="l" defTabSz="1072621" rtl="0" eaLnBrk="1" latinLnBrk="0" hangingPunct="1">
        <a:defRPr lang="ru-RU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554" algn="l" defTabSz="1072621" rtl="0" eaLnBrk="1" latinLnBrk="0" hangingPunct="1">
        <a:defRPr lang="ru-RU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7864" algn="l" defTabSz="1072621" rtl="0" eaLnBrk="1" latinLnBrk="0" hangingPunct="1">
        <a:defRPr lang="ru-RU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175" algn="l" defTabSz="1072621" rtl="0" eaLnBrk="1" latinLnBrk="0" hangingPunct="1">
        <a:defRPr lang="ru-RU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486" algn="l" defTabSz="1072621" rtl="0" eaLnBrk="1" latinLnBrk="0" hangingPunct="1">
        <a:defRPr lang="ru-RU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fld id="{74B92416-7A4C-4F23-9982-8945B14C6FCA}" type="datetime1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fld id="{64851863-FF46-4162-90DE-062370C8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>
    <p:wip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0"/>
            <a:ext cx="9144000" cy="2303463"/>
          </a:xfrm>
          <a:prstGeom prst="rect">
            <a:avLst/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69" tIns="53635" rIns="107269" bIns="53635" anchor="ctr"/>
          <a:lstStyle>
            <a:lvl1pPr defTabSz="18081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8081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8081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8081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8081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808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808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808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808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3500" smtClean="0"/>
          </a:p>
        </p:txBody>
      </p:sp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8462597" y="6510341"/>
            <a:ext cx="59348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D7B9B675-2297-4885-AD28-4877D3C2B566}" type="slidenum">
              <a:rPr lang="ru-RU" altLang="ru-RU" sz="1200" smtClean="0">
                <a:solidFill>
                  <a:srgbClr val="7F7F7F"/>
                </a:solidFill>
              </a:rPr>
              <a:pPr algn="r" eaLnBrk="1" hangingPunct="1">
                <a:defRPr/>
              </a:pPr>
              <a:t>‹#›</a:t>
            </a:fld>
            <a:endParaRPr lang="ru-RU" altLang="ru-RU" sz="1200" smtClean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wip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ru-RU"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36433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7286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0929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45731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1638" indent="-4016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ru-RU"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538" indent="-3349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ru-RU"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25" indent="-2667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ru-RU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000" indent="-2667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ru-RU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lang="ru-RU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lang="ru-RU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lang="ru-RU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lang="ru-RU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lang="ru-RU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lang="ru-RU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lang="ru-RU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lang="ru-RU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lang="ru-RU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lang="ru-RU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lang="ru-RU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lang="ru-RU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lang="ru-RU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1643050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2">
                  <a:lumMod val="50000"/>
                </a:schemeClr>
              </a:solidFill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2">
                  <a:lumMod val="50000"/>
                </a:schemeClr>
              </a:solidFill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2">
                  <a:lumMod val="50000"/>
                </a:schemeClr>
              </a:solidFill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/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cs typeface="+mn-cs"/>
              </a:rPr>
            </a:br>
            <a:endParaRPr lang="ru-RU" sz="2000" b="1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85786" y="1428736"/>
            <a:ext cx="807249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000" b="1" dirty="0" smtClean="0">
                <a:solidFill>
                  <a:srgbClr val="A4863A"/>
                </a:solidFill>
                <a:latin typeface="Georgia" pitchFamily="18" charset="0"/>
              </a:rPr>
              <a:t>Совещание</a:t>
            </a:r>
          </a:p>
          <a:p>
            <a:pPr algn="ctr"/>
            <a:r>
              <a:rPr lang="ru-RU" sz="3000" b="1" dirty="0" smtClean="0">
                <a:solidFill>
                  <a:srgbClr val="A4863A"/>
                </a:solidFill>
                <a:latin typeface="Georgia" pitchFamily="18" charset="0"/>
              </a:rPr>
              <a:t> по функционированию </a:t>
            </a:r>
          </a:p>
          <a:p>
            <a:pPr algn="ctr"/>
            <a:r>
              <a:rPr lang="ru-RU" sz="3000" b="1" dirty="0" smtClean="0">
                <a:solidFill>
                  <a:srgbClr val="A4863A"/>
                </a:solidFill>
                <a:latin typeface="Georgia" pitchFamily="18" charset="0"/>
              </a:rPr>
              <a:t>государственной информационной системы Республики Татарстан «Народный контроль»</a:t>
            </a:r>
          </a:p>
          <a:p>
            <a:pPr algn="ctr"/>
            <a:r>
              <a:rPr lang="ru-RU" sz="3000" b="1" dirty="0" smtClean="0">
                <a:solidFill>
                  <a:srgbClr val="A4863A"/>
                </a:solidFill>
                <a:latin typeface="Georgia" pitchFamily="18" charset="0"/>
              </a:rPr>
              <a:t>по итогам работы в первом полугодии 2018 года</a:t>
            </a:r>
            <a:endParaRPr lang="ru-RU" sz="3000" b="1" dirty="0">
              <a:solidFill>
                <a:srgbClr val="A4863A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ea typeface="+mj-ea"/>
                <a:cs typeface="Arial" pitchFamily="34" charset="0"/>
              </a:rPr>
              <a:t>г.Казань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ea typeface="+mj-ea"/>
                <a:cs typeface="Arial" pitchFamily="34" charset="0"/>
              </a:rPr>
              <a:t>август, 2018 год</a:t>
            </a:r>
          </a:p>
          <a:p>
            <a:pPr marL="342900" indent="-342900"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Аппарат Уполномоченного по правам человека в Республике Татарстан</a:t>
            </a:r>
          </a:p>
        </p:txBody>
      </p:sp>
      <p:pic>
        <p:nvPicPr>
          <p:cNvPr id="10" name="Содержимое 9" descr="723c779f85b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0" y="142852"/>
            <a:ext cx="785821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597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4282" y="0"/>
            <a:ext cx="6334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Georgia" pitchFamily="18" charset="0"/>
                <a:cs typeface="Arial" panose="020B0604020202020204" pitchFamily="34" charset="0"/>
              </a:rPr>
              <a:t>Уведомление 2345193 </a:t>
            </a:r>
            <a:r>
              <a:rPr lang="ru-RU" sz="1600" b="1" dirty="0">
                <a:latin typeface="Georgia" pitchFamily="18" charset="0"/>
                <a:cs typeface="Arial" panose="020B0604020202020204" pitchFamily="34" charset="0"/>
              </a:rPr>
              <a:t>от 14.07.2018</a:t>
            </a:r>
          </a:p>
          <a:p>
            <a:pPr algn="ctr"/>
            <a:r>
              <a:rPr lang="ru-RU" sz="1600" b="1" dirty="0">
                <a:latin typeface="Georgia" pitchFamily="18" charset="0"/>
                <a:cs typeface="Arial" panose="020B0604020202020204" pitchFamily="34" charset="0"/>
              </a:rPr>
              <a:t>(положительное решение)  </a:t>
            </a:r>
            <a:endParaRPr lang="ru-RU" sz="1600" b="1" dirty="0" smtClean="0">
              <a:latin typeface="Georgia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Georgia" pitchFamily="18" charset="0"/>
                <a:cs typeface="Arial" panose="020B0604020202020204" pitchFamily="34" charset="0"/>
              </a:rPr>
              <a:t>УК «Уютный дом» </a:t>
            </a:r>
            <a:endParaRPr lang="ru-RU" sz="1600" b="1" dirty="0"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3673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0694" y="857232"/>
            <a:ext cx="3177871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г. Казань</a:t>
            </a:r>
          </a:p>
          <a:p>
            <a:pPr algn="ctr"/>
            <a:r>
              <a:rPr lang="ru-RU" dirty="0">
                <a:latin typeface="Georgia" pitchFamily="18" charset="0"/>
              </a:rPr>
              <a:t>  </a:t>
            </a:r>
            <a:r>
              <a:rPr lang="ru-RU" dirty="0" smtClean="0">
                <a:latin typeface="Georgia" pitchFamily="18" charset="0"/>
              </a:rPr>
              <a:t>ул. </a:t>
            </a:r>
            <a:r>
              <a:rPr lang="ru-RU" dirty="0">
                <a:latin typeface="Georgia" pitchFamily="18" charset="0"/>
              </a:rPr>
              <a:t>Маршала Чуйкова, 59А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8" name="Содержимое 9" descr="723c779f85bd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0"/>
            <a:ext cx="597527" cy="58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143768" y="0"/>
            <a:ext cx="22373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Уполномоченный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по правам человека </a:t>
            </a:r>
            <a:b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</a:b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в Республике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Татарстан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143768" y="0"/>
            <a:ext cx="0" cy="664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https://uslugi.tatar.ru/uploads/open-gov/images/original-2345193-2-0.39552763292753823.jpg?nocache=15331040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785794"/>
            <a:ext cx="469100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slugi.tatar.ru/uploads/open-gov/images/original-2358359-3-2345193-1-2220434-1-2-1761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286124"/>
            <a:ext cx="4659150" cy="3473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admin-nk.tatar.ru/upload/opengov/2220434-3-2-1761-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345964"/>
            <a:ext cx="3221886" cy="339624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143240" y="6488668"/>
            <a:ext cx="2232249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Заявка решена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3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85720" y="0"/>
            <a:ext cx="63343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Georgia" pitchFamily="18" charset="0"/>
                <a:cs typeface="Arial" panose="020B0604020202020204" pitchFamily="34" charset="0"/>
              </a:rPr>
              <a:t>Уведомления № 2358112 от 23.07.2018,</a:t>
            </a:r>
          </a:p>
          <a:p>
            <a:pPr algn="ctr"/>
            <a:r>
              <a:rPr lang="ru-RU" sz="1600" b="1" dirty="0">
                <a:latin typeface="Georgia" pitchFamily="18" charset="0"/>
                <a:cs typeface="Arial" panose="020B0604020202020204" pitchFamily="34" charset="0"/>
              </a:rPr>
              <a:t> 2298933 от </a:t>
            </a:r>
            <a:r>
              <a:rPr lang="ru-RU" sz="1600" b="1" dirty="0" smtClean="0">
                <a:latin typeface="Georgia" pitchFamily="18" charset="0"/>
                <a:cs typeface="Arial" panose="020B0604020202020204" pitchFamily="34" charset="0"/>
              </a:rPr>
              <a:t>15.06.2018 </a:t>
            </a:r>
            <a:endParaRPr lang="ru-RU" sz="1600" b="1" dirty="0">
              <a:latin typeface="Georgia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latin typeface="Georgia" pitchFamily="18" charset="0"/>
                <a:cs typeface="Arial" panose="020B0604020202020204" pitchFamily="34" charset="0"/>
              </a:rPr>
              <a:t>(положительное решение)  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3673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100" y="928670"/>
            <a:ext cx="2928958" cy="58477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Georgia" pitchFamily="18" charset="0"/>
              </a:rPr>
              <a:t>Сармановский</a:t>
            </a:r>
            <a:r>
              <a:rPr lang="ru-RU" sz="1600" dirty="0" smtClean="0">
                <a:latin typeface="Georgia" pitchFamily="18" charset="0"/>
              </a:rPr>
              <a:t> район,</a:t>
            </a:r>
          </a:p>
          <a:p>
            <a:pPr algn="ctr"/>
            <a:r>
              <a:rPr lang="ru-RU" sz="1600" dirty="0" err="1" smtClean="0">
                <a:latin typeface="Georgia" pitchFamily="18" charset="0"/>
              </a:rPr>
              <a:t>пгт</a:t>
            </a:r>
            <a:r>
              <a:rPr lang="ru-RU" sz="1600" dirty="0" smtClean="0">
                <a:latin typeface="Georgia" pitchFamily="18" charset="0"/>
              </a:rPr>
              <a:t>. </a:t>
            </a:r>
            <a:r>
              <a:rPr lang="ru-RU" sz="1600" dirty="0" err="1" smtClean="0">
                <a:latin typeface="Georgia" pitchFamily="18" charset="0"/>
              </a:rPr>
              <a:t>Джалиль</a:t>
            </a:r>
            <a:r>
              <a:rPr lang="ru-RU" sz="1600" dirty="0" smtClean="0">
                <a:latin typeface="Georgia" pitchFamily="18" charset="0"/>
              </a:rPr>
              <a:t> </a:t>
            </a:r>
            <a:endParaRPr lang="ru-RU" sz="1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43570" y="928670"/>
            <a:ext cx="2653400" cy="58477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Georgia" pitchFamily="18" charset="0"/>
              </a:rPr>
              <a:t>Нижнекамский район, </a:t>
            </a:r>
          </a:p>
          <a:p>
            <a:pPr algn="ctr"/>
            <a:r>
              <a:rPr lang="ru-RU" sz="1600" dirty="0">
                <a:latin typeface="Georgia" pitchFamily="18" charset="0"/>
              </a:rPr>
              <a:t> г. Нижнекамск</a:t>
            </a:r>
            <a:endParaRPr lang="ru-RU" sz="1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8" name="Содержимое 9" descr="723c779f85bd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0"/>
            <a:ext cx="597527" cy="58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143768" y="0"/>
            <a:ext cx="22373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Уполномоченный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по правам человека </a:t>
            </a:r>
            <a:b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</a:b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в Республике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Татарстан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215206" y="0"/>
            <a:ext cx="0" cy="664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uslugi.tatar.ru/uploads/open-gov/images/original-2358112-2-phplkua1t.jpg?nocache=15331007010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571612"/>
            <a:ext cx="3937943" cy="2356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000504"/>
            <a:ext cx="3879586" cy="2565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71538" y="6519446"/>
            <a:ext cx="2232249" cy="338554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Заявка решена</a:t>
            </a:r>
            <a:endParaRPr lang="ru-RU" sz="1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5" b="20139"/>
          <a:stretch/>
        </p:blipFill>
        <p:spPr bwMode="auto">
          <a:xfrm>
            <a:off x="4857752" y="1571612"/>
            <a:ext cx="3929090" cy="235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57"/>
          <a:stretch/>
        </p:blipFill>
        <p:spPr bwMode="auto">
          <a:xfrm>
            <a:off x="4714876" y="4071942"/>
            <a:ext cx="2143140" cy="2554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819"/>
          <a:stretch/>
        </p:blipFill>
        <p:spPr bwMode="auto">
          <a:xfrm>
            <a:off x="6929454" y="4061804"/>
            <a:ext cx="1891018" cy="2575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57884" y="6519446"/>
            <a:ext cx="2232249" cy="338554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Заявка решена</a:t>
            </a:r>
            <a:endParaRPr lang="ru-RU" sz="1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643438" y="3571876"/>
            <a:ext cx="2143140" cy="802284"/>
          </a:xfrm>
          <a:prstGeom prst="wedgeRectCallou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</a:rPr>
              <a:t>Комментарий автора:  </a:t>
            </a:r>
            <a:r>
              <a:rPr lang="ru-RU" sz="1200" b="1" i="1" dirty="0" smtClean="0">
                <a:solidFill>
                  <a:schemeClr val="tx1"/>
                </a:solidFill>
                <a:latin typeface="Georgia" pitchFamily="18" charset="0"/>
              </a:rPr>
              <a:t>«Я </a:t>
            </a:r>
            <a:r>
              <a:rPr lang="ru-RU" sz="1200" b="1" i="1" dirty="0">
                <a:solidFill>
                  <a:schemeClr val="tx1"/>
                </a:solidFill>
                <a:latin typeface="Georgia" pitchFamily="18" charset="0"/>
              </a:rPr>
              <a:t>вам благодарна! </a:t>
            </a:r>
            <a:r>
              <a:rPr lang="ru-RU" sz="1200" b="1" i="1" dirty="0" smtClean="0">
                <a:solidFill>
                  <a:schemeClr val="tx1"/>
                </a:solidFill>
                <a:latin typeface="Georgia" pitchFamily="18" charset="0"/>
              </a:rPr>
              <a:t>Спасибо!!!!!»</a:t>
            </a:r>
            <a:r>
              <a:rPr lang="ru-RU" sz="1200" b="1" dirty="0">
                <a:solidFill>
                  <a:schemeClr val="tx1"/>
                </a:solidFill>
                <a:latin typeface="Georgia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92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4282" y="0"/>
            <a:ext cx="633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Georgia" pitchFamily="18" charset="0"/>
                <a:cs typeface="Arial" panose="020B0604020202020204" pitchFamily="34" charset="0"/>
              </a:rPr>
              <a:t>Уведомления </a:t>
            </a:r>
            <a:r>
              <a:rPr lang="ru-RU" sz="1600" b="1" dirty="0" smtClean="0">
                <a:latin typeface="Georgia" pitchFamily="18" charset="0"/>
                <a:cs typeface="Arial" panose="020B0604020202020204" pitchFamily="34" charset="0"/>
              </a:rPr>
              <a:t>№ </a:t>
            </a:r>
            <a:r>
              <a:rPr lang="ru-RU" sz="1600" b="1" dirty="0">
                <a:latin typeface="Georgia" pitchFamily="18" charset="0"/>
                <a:cs typeface="Arial" panose="020B0604020202020204" pitchFamily="34" charset="0"/>
              </a:rPr>
              <a:t>1455629 от 16.08.2016</a:t>
            </a:r>
            <a:r>
              <a:rPr lang="ru-RU" sz="1600" b="1" dirty="0" smtClean="0">
                <a:latin typeface="Georgia" pitchFamily="18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1600" b="1" dirty="0" smtClean="0">
                <a:latin typeface="Georgia" pitchFamily="18" charset="0"/>
                <a:cs typeface="Arial" panose="020B0604020202020204" pitchFamily="34" charset="0"/>
              </a:rPr>
              <a:t>№1787462 </a:t>
            </a:r>
            <a:r>
              <a:rPr lang="ru-RU" sz="1600" b="1" dirty="0">
                <a:latin typeface="Georgia" pitchFamily="18" charset="0"/>
                <a:cs typeface="Arial" panose="020B0604020202020204" pitchFamily="34" charset="0"/>
              </a:rPr>
              <a:t>от 14.06.2017,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3673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8662" y="785794"/>
            <a:ext cx="2957458" cy="830997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Georgia" pitchFamily="18" charset="0"/>
              </a:rPr>
              <a:t>Альметьевский</a:t>
            </a:r>
            <a:r>
              <a:rPr lang="ru-RU" sz="1600" dirty="0" smtClean="0">
                <a:latin typeface="Georgia" pitchFamily="18" charset="0"/>
              </a:rPr>
              <a:t> район</a:t>
            </a:r>
            <a:endParaRPr lang="ru-RU" sz="1600" dirty="0">
              <a:latin typeface="Georgia" pitchFamily="18" charset="0"/>
            </a:endParaRPr>
          </a:p>
          <a:p>
            <a:pPr algn="ctr"/>
            <a:r>
              <a:rPr lang="ru-RU" sz="1600" dirty="0" smtClean="0">
                <a:latin typeface="Georgia" pitchFamily="18" charset="0"/>
              </a:rPr>
              <a:t> г. Альметьевск</a:t>
            </a:r>
            <a:r>
              <a:rPr lang="ru-RU" sz="1600" dirty="0">
                <a:latin typeface="Georgia" pitchFamily="18" charset="0"/>
              </a:rPr>
              <a:t>, </a:t>
            </a:r>
            <a:r>
              <a:rPr lang="ru-RU" sz="1600" dirty="0" smtClean="0">
                <a:latin typeface="Georgia" pitchFamily="18" charset="0"/>
              </a:rPr>
              <a:t/>
            </a:r>
            <a:br>
              <a:rPr lang="ru-RU" sz="1600" dirty="0" smtClean="0">
                <a:latin typeface="Georgia" pitchFamily="18" charset="0"/>
              </a:rPr>
            </a:br>
            <a:r>
              <a:rPr lang="ru-RU" sz="1600" dirty="0" smtClean="0">
                <a:latin typeface="Georgia" pitchFamily="18" charset="0"/>
              </a:rPr>
              <a:t>ул.70 </a:t>
            </a:r>
            <a:r>
              <a:rPr lang="ru-RU" sz="1600" dirty="0">
                <a:latin typeface="Georgia" pitchFamily="18" charset="0"/>
              </a:rPr>
              <a:t>лет Октября</a:t>
            </a:r>
            <a:endParaRPr lang="ru-RU" sz="1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2132" y="1000108"/>
            <a:ext cx="2653400" cy="58477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eorgia" pitchFamily="18" charset="0"/>
              </a:rPr>
              <a:t>Лаишевский район </a:t>
            </a:r>
          </a:p>
          <a:p>
            <a:pPr algn="ctr"/>
            <a:r>
              <a:rPr lang="ru-RU" sz="1600" dirty="0" smtClean="0">
                <a:latin typeface="Georgia" pitchFamily="18" charset="0"/>
              </a:rPr>
              <a:t>с. </a:t>
            </a:r>
            <a:r>
              <a:rPr lang="ru-RU" sz="1600" dirty="0" err="1">
                <a:latin typeface="Georgia" pitchFamily="18" charset="0"/>
              </a:rPr>
              <a:t>Усады</a:t>
            </a:r>
            <a:r>
              <a:rPr lang="ru-RU" sz="1600" dirty="0">
                <a:latin typeface="Georgia" pitchFamily="18" charset="0"/>
              </a:rPr>
              <a:t>, </a:t>
            </a:r>
            <a:r>
              <a:rPr lang="ru-RU" sz="1600" dirty="0" smtClean="0">
                <a:latin typeface="Georgia" pitchFamily="18" charset="0"/>
              </a:rPr>
              <a:t>ул. </a:t>
            </a:r>
            <a:r>
              <a:rPr lang="ru-RU" sz="1600" dirty="0">
                <a:latin typeface="Georgia" pitchFamily="18" charset="0"/>
              </a:rPr>
              <a:t>ДСУ, 4</a:t>
            </a:r>
          </a:p>
        </p:txBody>
      </p:sp>
      <p:pic>
        <p:nvPicPr>
          <p:cNvPr id="18" name="Содержимое 9" descr="723c779f85bd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0"/>
            <a:ext cx="597527" cy="58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143768" y="0"/>
            <a:ext cx="22373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Уполномоченный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по правам человека </a:t>
            </a:r>
            <a:b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</a:b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в Республике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Татарстан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143768" y="0"/>
            <a:ext cx="0" cy="664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4348" y="5112765"/>
            <a:ext cx="3357586" cy="1169551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Georgia" pitchFamily="18" charset="0"/>
              </a:rPr>
              <a:t>28.04.2018</a:t>
            </a:r>
          </a:p>
          <a:p>
            <a:pPr algn="just"/>
            <a:r>
              <a:rPr lang="ru-RU" sz="1400" dirty="0" smtClean="0">
                <a:latin typeface="Georgia" pitchFamily="18" charset="0"/>
              </a:rPr>
              <a:t>В </a:t>
            </a:r>
            <a:r>
              <a:rPr lang="ru-RU" sz="1400" dirty="0">
                <a:latin typeface="Georgia" pitchFamily="18" charset="0"/>
              </a:rPr>
              <a:t>настоящее время ведутся работы </a:t>
            </a:r>
            <a:endParaRPr lang="ru-RU" sz="1400" dirty="0" smtClean="0">
              <a:latin typeface="Georgia" pitchFamily="18" charset="0"/>
            </a:endParaRPr>
          </a:p>
          <a:p>
            <a:pPr algn="just"/>
            <a:r>
              <a:rPr lang="ru-RU" sz="1400" dirty="0" smtClean="0">
                <a:latin typeface="Georgia" pitchFamily="18" charset="0"/>
              </a:rPr>
              <a:t>по комплектации </a:t>
            </a:r>
            <a:r>
              <a:rPr lang="ru-RU" sz="1400" dirty="0">
                <a:latin typeface="Georgia" pitchFamily="18" charset="0"/>
              </a:rPr>
              <a:t>существующих металлических конструкций </a:t>
            </a:r>
            <a:endParaRPr lang="ru-RU" sz="1400" dirty="0" smtClean="0">
              <a:latin typeface="Georgia" pitchFamily="18" charset="0"/>
            </a:endParaRPr>
          </a:p>
          <a:p>
            <a:pPr algn="just"/>
            <a:r>
              <a:rPr lang="ru-RU" sz="1400" dirty="0" smtClean="0">
                <a:latin typeface="Georgia" pitchFamily="18" charset="0"/>
              </a:rPr>
              <a:t>для </a:t>
            </a:r>
            <a:r>
              <a:rPr lang="ru-RU" sz="1400" dirty="0">
                <a:latin typeface="Georgia" pitchFamily="18" charset="0"/>
              </a:rPr>
              <a:t>монтажа ограждения</a:t>
            </a:r>
            <a:r>
              <a:rPr lang="ru-RU" sz="1400" dirty="0" smtClean="0">
                <a:latin typeface="Georgia" pitchFamily="18" charset="0"/>
              </a:rPr>
              <a:t>.</a:t>
            </a:r>
            <a:endParaRPr lang="ru-RU" sz="1400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7818" y="5072074"/>
            <a:ext cx="2753621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eorgia" pitchFamily="18" charset="0"/>
              </a:rPr>
              <a:t>Заявка в </a:t>
            </a:r>
            <a:r>
              <a:rPr lang="ru-RU" dirty="0" smtClean="0">
                <a:latin typeface="Georgia" pitchFamily="18" charset="0"/>
              </a:rPr>
              <a:t>работе</a:t>
            </a:r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074" name="Picture 2" descr="https://uslugi.tatar.ru/uploads/open-gov/images/original-1455629-1-phpALebMb.jpg?nocache=15331046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785926"/>
            <a:ext cx="4040700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uslugi.tatar.ru/uploads/open-gov/images/original-1787462-2-phpvrb2fw.jpg?nocache=15331903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785926"/>
            <a:ext cx="4181671" cy="3142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73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4282" y="0"/>
            <a:ext cx="633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Georgia" pitchFamily="18" charset="0"/>
                <a:cs typeface="Arial" panose="020B0604020202020204" pitchFamily="34" charset="0"/>
              </a:rPr>
              <a:t>Уведомления № 1932884 от 05.10.2017</a:t>
            </a:r>
            <a:r>
              <a:rPr lang="ru-RU" sz="1600" b="1" dirty="0" smtClean="0">
                <a:latin typeface="Georgia" pitchFamily="18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1600" b="1" dirty="0" smtClean="0">
                <a:latin typeface="Georgia" pitchFamily="18" charset="0"/>
                <a:cs typeface="Arial" panose="020B0604020202020204" pitchFamily="34" charset="0"/>
              </a:rPr>
              <a:t>№1745878 </a:t>
            </a:r>
            <a:r>
              <a:rPr lang="ru-RU" sz="1600" b="1" dirty="0">
                <a:latin typeface="Georgia" pitchFamily="18" charset="0"/>
                <a:cs typeface="Arial" panose="020B0604020202020204" pitchFamily="34" charset="0"/>
              </a:rPr>
              <a:t>от </a:t>
            </a:r>
            <a:r>
              <a:rPr lang="ru-RU" sz="1600" b="1" dirty="0" smtClean="0">
                <a:latin typeface="Georgia" pitchFamily="18" charset="0"/>
                <a:cs typeface="Arial" panose="020B0604020202020204" pitchFamily="34" charset="0"/>
              </a:rPr>
              <a:t>11.05.2017 </a:t>
            </a:r>
            <a:endParaRPr lang="ru-RU" sz="1600" b="1" dirty="0"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3673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8662" y="857232"/>
            <a:ext cx="3231701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Georgia" pitchFamily="18" charset="0"/>
              </a:rPr>
              <a:t>Тукаевский</a:t>
            </a:r>
            <a:r>
              <a:rPr lang="ru-RU" dirty="0" smtClean="0">
                <a:latin typeface="Georgia" pitchFamily="18" charset="0"/>
              </a:rPr>
              <a:t> район</a:t>
            </a:r>
          </a:p>
          <a:p>
            <a:pPr algn="ctr"/>
            <a:r>
              <a:rPr lang="ru-RU" dirty="0" err="1" smtClean="0">
                <a:latin typeface="Georgia" pitchFamily="18" charset="0"/>
              </a:rPr>
              <a:t>с.Мелекес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ул.Центральная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7818" y="857232"/>
            <a:ext cx="2861801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Georgia" pitchFamily="18" charset="0"/>
              </a:rPr>
              <a:t>Нурлатский</a:t>
            </a:r>
            <a:r>
              <a:rPr lang="ru-RU" dirty="0" smtClean="0">
                <a:latin typeface="Georgia" pitchFamily="18" charset="0"/>
              </a:rPr>
              <a:t> район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г.Нурлат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smtClean="0">
                <a:latin typeface="Georgia" pitchFamily="18" charset="0"/>
              </a:rPr>
              <a:t>ул. </a:t>
            </a:r>
            <a:r>
              <a:rPr lang="ru-RU" dirty="0" err="1">
                <a:latin typeface="Georgia" pitchFamily="18" charset="0"/>
              </a:rPr>
              <a:t>Кариева</a:t>
            </a:r>
            <a:r>
              <a:rPr lang="ru-RU" dirty="0">
                <a:latin typeface="Georgia" pitchFamily="18" charset="0"/>
              </a:rPr>
              <a:t>, 8 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8" name="Содержимое 9" descr="723c779f85bd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0"/>
            <a:ext cx="597527" cy="58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143768" y="0"/>
            <a:ext cx="22373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Уполномоченный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по правам человека </a:t>
            </a:r>
            <a:b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</a:b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в Республике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Татарстан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143768" y="0"/>
            <a:ext cx="0" cy="664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5786" y="5643578"/>
            <a:ext cx="3571900" cy="338554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eorgia" pitchFamily="18" charset="0"/>
              </a:rPr>
              <a:t>Контрольный срок </a:t>
            </a:r>
            <a:r>
              <a:rPr lang="ru-RU" sz="1600" dirty="0">
                <a:latin typeface="Georgia" pitchFamily="18" charset="0"/>
              </a:rPr>
              <a:t>31.10.2019</a:t>
            </a:r>
            <a:r>
              <a:rPr lang="ru-RU" sz="1600" dirty="0" smtClean="0">
                <a:latin typeface="Georgia" pitchFamily="18" charset="0"/>
              </a:rPr>
              <a:t> </a:t>
            </a:r>
            <a:endParaRPr lang="ru-RU" sz="1600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080" name="Picture 8" descr="https://uslugi.tatar.ru/uploads/open-gov/images/original-2291754-4-1745878-2-2141579-2-IMG-20180609-WA0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714488"/>
            <a:ext cx="415794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7020272" y="3284984"/>
            <a:ext cx="1296144" cy="1008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786446" y="5643578"/>
            <a:ext cx="2121003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eorgia" pitchFamily="18" charset="0"/>
              </a:rPr>
              <a:t>Заявка </a:t>
            </a:r>
            <a:r>
              <a:rPr lang="ru-RU" dirty="0" smtClean="0">
                <a:latin typeface="Georgia" pitchFamily="18" charset="0"/>
              </a:rPr>
              <a:t>решена</a:t>
            </a:r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26" name="Picture 2" descr="https://uslugi.tatar.ru/uploads/open-gov/images/original-1932884-1-phpY9BoSf.jpg?nocache=15331341999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714488"/>
            <a:ext cx="410502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8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634046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altLang="ru-RU" sz="2400" dirty="0">
                <a:latin typeface="Georgia" pitchFamily="18" charset="0"/>
                <a:ea typeface="+mn-ea"/>
                <a:cs typeface="+mn-cs"/>
              </a:rPr>
              <a:t/>
            </a:r>
            <a:br>
              <a:rPr altLang="ru-RU" sz="2400" dirty="0">
                <a:latin typeface="Georgia" pitchFamily="18" charset="0"/>
                <a:ea typeface="+mn-ea"/>
                <a:cs typeface="+mn-cs"/>
              </a:rPr>
            </a:br>
            <a:endParaRPr altLang="ru-RU" sz="2400" dirty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87868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Статистика </a:t>
            </a:r>
            <a:r>
              <a:rPr lang="ru-RU" sz="1600" b="1" dirty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по категории «Организация дорожного движения»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по вопросам </a:t>
            </a:r>
            <a:r>
              <a:rPr lang="ru-RU" sz="1600" b="1" dirty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безопасности дорожного движения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за </a:t>
            </a:r>
            <a:r>
              <a:rPr lang="en-US" altLang="ru-RU" sz="1600" b="1" dirty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I </a:t>
            </a:r>
            <a:r>
              <a:rPr lang="ru-RU" altLang="ru-RU" sz="1600" b="1" dirty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полугодие (</a:t>
            </a:r>
            <a:r>
              <a:rPr lang="ru-RU" sz="1600" b="1" dirty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по годам)</a:t>
            </a: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50952"/>
              </p:ext>
            </p:extLst>
          </p:nvPr>
        </p:nvGraphicFramePr>
        <p:xfrm>
          <a:off x="428596" y="1428736"/>
          <a:ext cx="8558823" cy="469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9" name="TextBox 1"/>
          <p:cNvSpPr txBox="1">
            <a:spLocks noChangeArrowheads="1"/>
          </p:cNvSpPr>
          <p:nvPr/>
        </p:nvSpPr>
        <p:spPr bwMode="auto">
          <a:xfrm>
            <a:off x="2214546" y="2357430"/>
            <a:ext cx="1748712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100" b="1" dirty="0" smtClean="0">
                <a:latin typeface="Georgia" pitchFamily="18" charset="0"/>
              </a:rPr>
              <a:t>+ 9 % за </a:t>
            </a:r>
            <a:r>
              <a:rPr lang="en-US" altLang="ru-RU" sz="1100" b="1" dirty="0" smtClean="0">
                <a:latin typeface="Georgia" pitchFamily="18" charset="0"/>
              </a:rPr>
              <a:t>I </a:t>
            </a:r>
            <a:r>
              <a:rPr lang="ru-RU" altLang="ru-RU" sz="1100" b="1" dirty="0" smtClean="0">
                <a:latin typeface="Georgia" pitchFamily="18" charset="0"/>
              </a:rPr>
              <a:t>полугодие</a:t>
            </a:r>
          </a:p>
        </p:txBody>
      </p:sp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5436096" y="4931977"/>
            <a:ext cx="4645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200" dirty="0" smtClean="0"/>
              <a:t>270</a:t>
            </a:r>
            <a:endParaRPr lang="ru-RU" alt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0"/>
            <a:ext cx="22373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Уполномоченный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по правам человека </a:t>
            </a:r>
            <a:b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</a:b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в Республике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Татарстан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143768" y="0"/>
            <a:ext cx="0" cy="664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Содержимое 9" descr="723c779f85bd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0"/>
            <a:ext cx="597527" cy="58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4282" y="214290"/>
            <a:ext cx="633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Georgia" pitchFamily="18" charset="0"/>
                <a:cs typeface="Arial" panose="020B0604020202020204" pitchFamily="34" charset="0"/>
              </a:rPr>
              <a:t>Уведомления №  1953553 от 20.10.2017,</a:t>
            </a:r>
          </a:p>
          <a:p>
            <a:pPr algn="ctr"/>
            <a:r>
              <a:rPr lang="ru-RU" sz="1600" b="1" dirty="0">
                <a:latin typeface="Georgia" pitchFamily="18" charset="0"/>
                <a:cs typeface="Arial" panose="020B0604020202020204" pitchFamily="34" charset="0"/>
              </a:rPr>
              <a:t>1895254 от 08.09.2017, 1825440 от 14.07.2017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3673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472" y="1142984"/>
            <a:ext cx="2714644" cy="58477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eorgia" pitchFamily="18" charset="0"/>
              </a:rPr>
              <a:t>г.Казань, </a:t>
            </a:r>
          </a:p>
          <a:p>
            <a:pPr algn="ctr"/>
            <a:r>
              <a:rPr lang="ru-RU" sz="1600" dirty="0" smtClean="0">
                <a:latin typeface="Georgia" pitchFamily="18" charset="0"/>
              </a:rPr>
              <a:t>ул.</a:t>
            </a:r>
            <a:r>
              <a:rPr lang="ru-RU" sz="1600" dirty="0">
                <a:latin typeface="Georgia" pitchFamily="18" charset="0"/>
              </a:rPr>
              <a:t> Ботаническая улица, 7</a:t>
            </a:r>
            <a:endParaRPr lang="ru-RU" sz="1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7554" y="1142984"/>
            <a:ext cx="2808312" cy="58477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eorgia" pitchFamily="18" charset="0"/>
              </a:rPr>
              <a:t>Лениногорский район, </a:t>
            </a:r>
          </a:p>
          <a:p>
            <a:pPr algn="ctr"/>
            <a:r>
              <a:rPr lang="ru-RU" sz="1600" dirty="0" err="1" smtClean="0">
                <a:latin typeface="Georgia" pitchFamily="18" charset="0"/>
              </a:rPr>
              <a:t>г.Лениногорск</a:t>
            </a:r>
            <a:r>
              <a:rPr lang="ru-RU" sz="1600" dirty="0">
                <a:latin typeface="Georgia" pitchFamily="18" charset="0"/>
              </a:rPr>
              <a:t>, </a:t>
            </a:r>
            <a:r>
              <a:rPr lang="ru-RU" sz="1600" dirty="0" err="1" smtClean="0">
                <a:latin typeface="Georgia" pitchFamily="18" charset="0"/>
              </a:rPr>
              <a:t>ул.Степная</a:t>
            </a:r>
            <a:endParaRPr lang="ru-RU" sz="1600" dirty="0" smtClean="0"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86512" y="1142984"/>
            <a:ext cx="2786050" cy="58477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eorgia" pitchFamily="18" charset="0"/>
              </a:rPr>
              <a:t>Бугульминский район</a:t>
            </a:r>
          </a:p>
          <a:p>
            <a:pPr algn="ctr"/>
            <a:r>
              <a:rPr lang="ru-RU" sz="1600" dirty="0" smtClean="0">
                <a:latin typeface="Georgia" pitchFamily="18" charset="0"/>
              </a:rPr>
              <a:t>г.Бугульма, ул. Воровского</a:t>
            </a:r>
            <a:endParaRPr lang="ru-RU" sz="1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8" name="Содержимое 9" descr="723c779f85bd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0"/>
            <a:ext cx="597527" cy="58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215206" y="0"/>
            <a:ext cx="22373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Уполномоченный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по правам человека </a:t>
            </a:r>
            <a:b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</a:b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в Республике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Татарстан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215206" y="0"/>
            <a:ext cx="0" cy="664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1472" y="4180344"/>
            <a:ext cx="2786082" cy="2092881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>
                <a:latin typeface="Georgia" pitchFamily="18" charset="0"/>
              </a:rPr>
              <a:t>Согласно предписанию ОГИБДД УМВД РФ </a:t>
            </a:r>
            <a:endParaRPr lang="ru-RU" sz="1300" b="1" dirty="0" smtClean="0">
              <a:latin typeface="Georgia" pitchFamily="18" charset="0"/>
            </a:endParaRPr>
          </a:p>
          <a:p>
            <a:pPr algn="just"/>
            <a:r>
              <a:rPr lang="ru-RU" sz="1300" b="1" dirty="0" smtClean="0">
                <a:latin typeface="Georgia" pitchFamily="18" charset="0"/>
              </a:rPr>
              <a:t>по </a:t>
            </a:r>
            <a:r>
              <a:rPr lang="ru-RU" sz="1300" b="1" dirty="0">
                <a:latin typeface="Georgia" pitchFamily="18" charset="0"/>
              </a:rPr>
              <a:t>г.Казани от 27.07.2017 на указанном участке улично-дорожной сети предусмотрено обустройство пешеходных ограждений, искусственных неровностей с установкой дорожных знаков.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28992" y="4214818"/>
            <a:ext cx="2736304" cy="523220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Georgia" pitchFamily="18" charset="0"/>
              </a:rPr>
              <a:t>Запланировано </a:t>
            </a:r>
            <a:endParaRPr lang="ru-RU" sz="1400" b="1" dirty="0" smtClean="0">
              <a:latin typeface="Georgia" pitchFamily="18" charset="0"/>
            </a:endParaRPr>
          </a:p>
          <a:p>
            <a:pPr algn="ctr"/>
            <a:r>
              <a:rPr lang="ru-RU" sz="1400" b="1" dirty="0" smtClean="0">
                <a:latin typeface="Georgia" pitchFamily="18" charset="0"/>
              </a:rPr>
              <a:t>на 12.09.2018</a:t>
            </a:r>
            <a:r>
              <a:rPr lang="ru-RU" sz="1400" dirty="0" smtClean="0">
                <a:latin typeface="Georgia" pitchFamily="18" charset="0"/>
              </a:rPr>
              <a:t>.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4098" name="Picture 2" descr="https://uslugi.tatar.ru/uploads/open-gov/images/original-1953553-1-php6RxIvt.jpg?nocache=15331140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857364"/>
            <a:ext cx="2744671" cy="2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slugi.tatar.ru/uploads/open-gov/images/original-1895254-3-phpF2y1RW.jpg?nocache=15331121549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1857364"/>
            <a:ext cx="2857520" cy="2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uslugi.tatar.ru/uploads/open-gov/images/original-1825440-1-phpYakcCi.jpg?nocache=15331121549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3" y="1857364"/>
            <a:ext cx="2786081" cy="22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286512" y="4214818"/>
            <a:ext cx="2736304" cy="954107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Georgia" pitchFamily="18" charset="0"/>
              </a:rPr>
              <a:t>Запланировано </a:t>
            </a:r>
            <a:endParaRPr lang="ru-RU" sz="1400" b="1" dirty="0" smtClean="0">
              <a:latin typeface="Georgia" pitchFamily="18" charset="0"/>
            </a:endParaRPr>
          </a:p>
          <a:p>
            <a:pPr algn="ctr"/>
            <a:r>
              <a:rPr lang="ru-RU" sz="1400" b="1" dirty="0" smtClean="0">
                <a:latin typeface="Georgia" pitchFamily="18" charset="0"/>
              </a:rPr>
              <a:t>до 23.10.2017</a:t>
            </a:r>
            <a:endParaRPr lang="ru-RU" sz="1400" b="1" dirty="0">
              <a:latin typeface="Georgia" pitchFamily="18" charset="0"/>
            </a:endParaRPr>
          </a:p>
          <a:p>
            <a:pPr algn="ctr"/>
            <a:r>
              <a:rPr lang="ru-RU" sz="1400" b="1" dirty="0">
                <a:latin typeface="Georgia" pitchFamily="18" charset="0"/>
              </a:rPr>
              <a:t>Запланировано </a:t>
            </a:r>
            <a:endParaRPr lang="ru-RU" sz="1400" b="1" dirty="0" smtClean="0">
              <a:latin typeface="Georgia" pitchFamily="18" charset="0"/>
            </a:endParaRPr>
          </a:p>
          <a:p>
            <a:pPr algn="ctr"/>
            <a:r>
              <a:rPr lang="ru-RU" sz="1400" b="1" dirty="0" smtClean="0">
                <a:latin typeface="Georgia" pitchFamily="18" charset="0"/>
              </a:rPr>
              <a:t>до 15.10.2018</a:t>
            </a:r>
            <a:endParaRPr lang="ru-RU" sz="1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7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4282" y="0"/>
            <a:ext cx="633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Georgia" pitchFamily="18" charset="0"/>
                <a:cs typeface="Arial" panose="020B0604020202020204" pitchFamily="34" charset="0"/>
              </a:rPr>
              <a:t>Уведомления № 2292273  от 10.06.2018,</a:t>
            </a:r>
          </a:p>
          <a:p>
            <a:pPr algn="ctr"/>
            <a:r>
              <a:rPr lang="ru-RU" sz="1600" b="1" dirty="0" smtClean="0">
                <a:latin typeface="Georgia" pitchFamily="18" charset="0"/>
                <a:cs typeface="Arial" panose="020B0604020202020204" pitchFamily="34" charset="0"/>
              </a:rPr>
              <a:t>№1886183 </a:t>
            </a:r>
            <a:r>
              <a:rPr lang="ru-RU" sz="1600" b="1" dirty="0">
                <a:latin typeface="Georgia" pitchFamily="18" charset="0"/>
                <a:cs typeface="Arial" panose="020B0604020202020204" pitchFamily="34" charset="0"/>
              </a:rPr>
              <a:t>от 02.09.2017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3673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100" y="785794"/>
            <a:ext cx="3071834" cy="58477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eorgia" pitchFamily="18" charset="0"/>
              </a:rPr>
              <a:t> Зеленодольский район</a:t>
            </a:r>
          </a:p>
          <a:p>
            <a:pPr algn="ctr"/>
            <a:r>
              <a:rPr lang="ru-RU" sz="1600" dirty="0" err="1" smtClean="0">
                <a:latin typeface="Georgia" pitchFamily="18" charset="0"/>
              </a:rPr>
              <a:t>пгт</a:t>
            </a:r>
            <a:r>
              <a:rPr lang="ru-RU" sz="1600" dirty="0" smtClean="0">
                <a:latin typeface="Georgia" pitchFamily="18" charset="0"/>
              </a:rPr>
              <a:t>. Васильево, ул.</a:t>
            </a:r>
            <a:r>
              <a:rPr lang="ru-RU" sz="1600" dirty="0">
                <a:latin typeface="Georgia" pitchFamily="18" charset="0"/>
              </a:rPr>
              <a:t> Ленина, 36</a:t>
            </a:r>
            <a:endParaRPr lang="ru-RU" sz="1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8" name="Содержимое 9" descr="723c779f85bd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0"/>
            <a:ext cx="597527" cy="58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143768" y="0"/>
            <a:ext cx="22373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Уполномоченный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по правам человека </a:t>
            </a:r>
            <a:b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</a:b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в Республике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Татарстан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143768" y="0"/>
            <a:ext cx="0" cy="664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uslugi.tatar.ru/uploads/open-gov/images/original-2292273-1-0.1628351218532771.jpg?nocache=15331365420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500174"/>
            <a:ext cx="4105598" cy="40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00100" y="5500702"/>
            <a:ext cx="2868274" cy="338554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Georgia" pitchFamily="18" charset="0"/>
              </a:rPr>
              <a:t>Мотивированный отказ</a:t>
            </a:r>
          </a:p>
        </p:txBody>
      </p:sp>
      <p:pic>
        <p:nvPicPr>
          <p:cNvPr id="2052" name="Picture 4" descr="https://uslugi.tatar.ru/uploads/open-gov/images/original-1886183-1-0.6973166188690811.jpg?nocache=153313681849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500174"/>
            <a:ext cx="4214842" cy="40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786314" y="5500702"/>
            <a:ext cx="4214842" cy="338554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Запланировано до 01.08.2018</a:t>
            </a:r>
            <a:endParaRPr lang="ru-RU" sz="1600" b="1" dirty="0"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6314" y="785794"/>
            <a:ext cx="4176463" cy="58477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eorgia" pitchFamily="18" charset="0"/>
              </a:rPr>
              <a:t>Лениногорский район, </a:t>
            </a:r>
          </a:p>
          <a:p>
            <a:pPr algn="ctr"/>
            <a:r>
              <a:rPr lang="ru-RU" sz="1600" dirty="0" smtClean="0">
                <a:latin typeface="Georgia" pitchFamily="18" charset="0"/>
              </a:rPr>
              <a:t>г.Лениногорск</a:t>
            </a:r>
            <a:r>
              <a:rPr lang="ru-RU" sz="1600" dirty="0">
                <a:latin typeface="Georgia" pitchFamily="18" charset="0"/>
              </a:rPr>
              <a:t>, </a:t>
            </a:r>
            <a:r>
              <a:rPr lang="ru-RU" sz="1600" dirty="0" smtClean="0">
                <a:latin typeface="Georgia" pitchFamily="18" charset="0"/>
              </a:rPr>
              <a:t>ул.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Первомайская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4786314" y="1500174"/>
            <a:ext cx="2143140" cy="642942"/>
          </a:xfrm>
          <a:prstGeom prst="wedgeRectCallou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Количество комментариев: 653</a:t>
            </a:r>
            <a:endParaRPr lang="ru-RU" sz="14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4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285852" y="642918"/>
            <a:ext cx="633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Georgia" pitchFamily="18" charset="0"/>
                <a:cs typeface="Arial" panose="020B0604020202020204" pitchFamily="34" charset="0"/>
              </a:rPr>
              <a:t>Список неисполненных уведомлений </a:t>
            </a:r>
            <a:r>
              <a:rPr lang="ru-RU" sz="1600" b="1" dirty="0">
                <a:latin typeface="Georgia" pitchFamily="18" charset="0"/>
                <a:cs typeface="Arial" panose="020B0604020202020204" pitchFamily="34" charset="0"/>
              </a:rPr>
              <a:t>2012-2013 </a:t>
            </a:r>
            <a:r>
              <a:rPr lang="ru-RU" sz="1600" b="1" dirty="0" err="1" smtClean="0">
                <a:latin typeface="Georgia" pitchFamily="18" charset="0"/>
                <a:cs typeface="Arial" panose="020B0604020202020204" pitchFamily="34" charset="0"/>
              </a:rPr>
              <a:t>гг</a:t>
            </a:r>
            <a:endParaRPr lang="ru-RU" sz="1600" b="1" dirty="0" smtClean="0">
              <a:latin typeface="Georgia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Georgia" pitchFamily="18" charset="0"/>
                <a:cs typeface="Arial" panose="020B0604020202020204" pitchFamily="34" charset="0"/>
              </a:rPr>
              <a:t>по муниципальным районам и городским </a:t>
            </a:r>
            <a:r>
              <a:rPr lang="ru-RU" sz="1600" b="1" dirty="0" smtClean="0">
                <a:latin typeface="Georgia" pitchFamily="18" charset="0"/>
                <a:cs typeface="Arial" panose="020B0604020202020204" pitchFamily="34" charset="0"/>
              </a:rPr>
              <a:t>округам</a:t>
            </a:r>
            <a:endParaRPr lang="ru-RU" sz="1600" b="1" dirty="0"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3673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Содержимое 9" descr="723c779f85bd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0"/>
            <a:ext cx="597527" cy="58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143768" y="0"/>
            <a:ext cx="22373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Уполномоченный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по правам человека </a:t>
            </a:r>
            <a:b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</a:b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в Республике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Татарстан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143768" y="0"/>
            <a:ext cx="0" cy="664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054644"/>
              </p:ext>
            </p:extLst>
          </p:nvPr>
        </p:nvGraphicFramePr>
        <p:xfrm>
          <a:off x="683566" y="1285864"/>
          <a:ext cx="8174713" cy="459810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618153"/>
                <a:gridCol w="2556002"/>
                <a:gridCol w="2272981"/>
                <a:gridCol w="1590686"/>
                <a:gridCol w="1136891"/>
              </a:tblGrid>
              <a:tr h="113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Georgia" pitchFamily="18" charset="0"/>
                        </a:rPr>
                        <a:t> </a:t>
                      </a:r>
                      <a:r>
                        <a:rPr lang="ru-RU" sz="1100" kern="1200" dirty="0" smtClean="0">
                          <a:effectLst/>
                          <a:latin typeface="Georgia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Georgia" pitchFamily="18" charset="0"/>
                        </a:rPr>
                        <a:t>Муниципальные образования</a:t>
                      </a:r>
                      <a:endParaRPr lang="ru-RU" sz="16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ru-RU" sz="1600" kern="1200" dirty="0">
                          <a:effectLst/>
                          <a:latin typeface="Georgia" pitchFamily="18" charset="0"/>
                        </a:rPr>
                        <a:t>К</a:t>
                      </a:r>
                      <a:r>
                        <a:rPr lang="ru-RU" sz="1600" kern="1200" dirty="0" smtClean="0">
                          <a:effectLst/>
                          <a:latin typeface="Georgia" pitchFamily="18" charset="0"/>
                        </a:rPr>
                        <a:t>оличество</a:t>
                      </a:r>
                      <a:endParaRPr lang="ru-RU" sz="1600" dirty="0">
                        <a:effectLst/>
                        <a:latin typeface="Georgia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Georgia" pitchFamily="18" charset="0"/>
                        </a:rPr>
                        <a:t>запланированных уведомлений  </a:t>
                      </a:r>
                      <a:endParaRPr lang="ru-RU" sz="1600" kern="1200" dirty="0" smtClean="0">
                        <a:effectLst/>
                        <a:latin typeface="Georgia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Georgia" pitchFamily="18" charset="0"/>
                        </a:rPr>
                        <a:t>за </a:t>
                      </a:r>
                      <a:r>
                        <a:rPr lang="ru-RU" sz="1600" kern="1200" dirty="0">
                          <a:effectLst/>
                          <a:latin typeface="Georgia" pitchFamily="18" charset="0"/>
                        </a:rPr>
                        <a:t>2012-2013 гг.</a:t>
                      </a:r>
                      <a:endParaRPr lang="ru-RU" sz="16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Georgia" pitchFamily="18" charset="0"/>
                        </a:rPr>
                        <a:t>2012 год</a:t>
                      </a:r>
                      <a:endParaRPr lang="ru-RU" sz="16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Georgia" pitchFamily="18" charset="0"/>
                        </a:rPr>
                        <a:t>2013 год</a:t>
                      </a:r>
                      <a:endParaRPr lang="ru-RU" sz="16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/>
                </a:tc>
              </a:tr>
              <a:tr h="409125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effectLst/>
                          <a:latin typeface="Georgia" pitchFamily="18" charset="0"/>
                        </a:rPr>
                        <a:t>1.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+mn-cs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Georgia" pitchFamily="18" charset="0"/>
                        </a:rPr>
                        <a:t>г.Казань</a:t>
                      </a:r>
                      <a:endParaRPr lang="ru-RU" sz="18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itchFamily="18" charset="0"/>
                        </a:rPr>
                        <a:t>27</a:t>
                      </a:r>
                      <a:endParaRPr lang="ru-RU" sz="18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eorgia" pitchFamily="18" charset="0"/>
                        </a:rPr>
                        <a:t>2</a:t>
                      </a:r>
                      <a:endParaRPr lang="ru-RU" sz="18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eorgia" pitchFamily="18" charset="0"/>
                        </a:rPr>
                        <a:t>25</a:t>
                      </a:r>
                      <a:endParaRPr lang="ru-RU" sz="18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</a:tr>
              <a:tr h="28340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95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200" kern="1200" dirty="0" smtClean="0">
                          <a:effectLst/>
                          <a:latin typeface="Georgia" pitchFamily="18" charset="0"/>
                        </a:rPr>
                        <a:t>2.</a:t>
                      </a:r>
                      <a:r>
                        <a:rPr lang="ru-RU" sz="1200" kern="1200" dirty="0">
                          <a:effectLst/>
                          <a:latin typeface="Georgia" pitchFamily="18" charset="0"/>
                        </a:rPr>
                        <a:t> 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+mn-cs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>
                          <a:effectLst/>
                          <a:latin typeface="Georgia" pitchFamily="18" charset="0"/>
                        </a:rPr>
                        <a:t>Аксубаевский</a:t>
                      </a:r>
                      <a:r>
                        <a:rPr lang="ru-RU" sz="1800" kern="1200" dirty="0"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ru-RU" sz="1800" kern="1200" dirty="0" smtClean="0">
                          <a:effectLst/>
                          <a:latin typeface="Georgia" pitchFamily="18" charset="0"/>
                        </a:rPr>
                        <a:t> МР</a:t>
                      </a:r>
                      <a:endParaRPr lang="ru-RU" sz="18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eorgia" pitchFamily="18" charset="0"/>
                        </a:rPr>
                        <a:t>1</a:t>
                      </a:r>
                      <a:endParaRPr lang="ru-RU" sz="18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eorgia" pitchFamily="18" charset="0"/>
                        </a:rPr>
                        <a:t>1</a:t>
                      </a:r>
                      <a:endParaRPr lang="ru-RU" sz="18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eorgia" pitchFamily="18" charset="0"/>
                        </a:rPr>
                        <a:t> </a:t>
                      </a:r>
                      <a:endParaRPr lang="ru-RU" sz="18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</a:tr>
              <a:tr h="2521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95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200" kern="1200" dirty="0" smtClean="0">
                          <a:effectLst/>
                          <a:latin typeface="Georgia" pitchFamily="18" charset="0"/>
                        </a:rPr>
                        <a:t>3.</a:t>
                      </a:r>
                      <a:r>
                        <a:rPr lang="ru-RU" sz="1200" kern="1200" dirty="0">
                          <a:effectLst/>
                          <a:latin typeface="Georgia" pitchFamily="18" charset="0"/>
                        </a:rPr>
                        <a:t> 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+mn-cs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effectLst/>
                          <a:latin typeface="Georgia" pitchFamily="18" charset="0"/>
                        </a:rPr>
                        <a:t>Альметьевский</a:t>
                      </a:r>
                      <a:r>
                        <a:rPr lang="ru-RU" sz="1800" kern="1200" dirty="0" smtClean="0">
                          <a:effectLst/>
                          <a:latin typeface="Georgia" pitchFamily="18" charset="0"/>
                        </a:rPr>
                        <a:t> МР</a:t>
                      </a:r>
                      <a:endParaRPr lang="ru-RU" sz="18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eorgia" pitchFamily="18" charset="0"/>
                        </a:rPr>
                        <a:t>2</a:t>
                      </a:r>
                      <a:endParaRPr lang="ru-RU" sz="18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eorgia" pitchFamily="18" charset="0"/>
                        </a:rPr>
                        <a:t>2</a:t>
                      </a:r>
                      <a:endParaRPr lang="ru-RU" sz="18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</a:tr>
              <a:tr h="28340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200" kern="1200" dirty="0" smtClean="0">
                          <a:effectLst/>
                          <a:latin typeface="Georgia" pitchFamily="18" charset="0"/>
                        </a:rPr>
                        <a:t>4.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+mn-cs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effectLst/>
                          <a:latin typeface="Georgia" pitchFamily="18" charset="0"/>
                        </a:rPr>
                        <a:t>Апастовский</a:t>
                      </a:r>
                      <a:r>
                        <a:rPr lang="ru-RU" sz="1800" kern="1200" dirty="0" smtClean="0">
                          <a:effectLst/>
                          <a:latin typeface="Georgia" pitchFamily="18" charset="0"/>
                        </a:rPr>
                        <a:t> МР </a:t>
                      </a:r>
                      <a:endParaRPr lang="ru-RU" sz="18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eorgia" pitchFamily="18" charset="0"/>
                        </a:rPr>
                        <a:t>1</a:t>
                      </a:r>
                      <a:endParaRPr lang="ru-RU" sz="18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eorgia" pitchFamily="18" charset="0"/>
                        </a:rPr>
                        <a:t>1</a:t>
                      </a:r>
                      <a:endParaRPr lang="ru-RU" sz="18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</a:tr>
              <a:tr h="28340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200" kern="1200" dirty="0" smtClean="0">
                          <a:effectLst/>
                          <a:latin typeface="Georgia" pitchFamily="18" charset="0"/>
                        </a:rPr>
                        <a:t>5.</a:t>
                      </a:r>
                      <a:r>
                        <a:rPr lang="ru-RU" sz="1200" kern="1200" dirty="0">
                          <a:effectLst/>
                          <a:latin typeface="Georgia" pitchFamily="18" charset="0"/>
                        </a:rPr>
                        <a:t> 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+mn-cs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effectLst/>
                          <a:latin typeface="Georgia" pitchFamily="18" charset="0"/>
                        </a:rPr>
                        <a:t>Бугульминский</a:t>
                      </a:r>
                      <a:r>
                        <a:rPr lang="ru-RU" sz="1800" kern="1200" dirty="0" smtClean="0">
                          <a:effectLst/>
                          <a:latin typeface="Georgia" pitchFamily="18" charset="0"/>
                        </a:rPr>
                        <a:t> МР</a:t>
                      </a:r>
                      <a:endParaRPr lang="ru-RU" sz="18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eorgia" pitchFamily="18" charset="0"/>
                        </a:rPr>
                        <a:t>1</a:t>
                      </a:r>
                      <a:endParaRPr lang="ru-RU" sz="18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eorgia" pitchFamily="18" charset="0"/>
                        </a:rPr>
                        <a:t>1</a:t>
                      </a:r>
                      <a:endParaRPr lang="ru-RU" sz="18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</a:tr>
              <a:tr h="2521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95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200" kern="1200" dirty="0" smtClean="0">
                          <a:effectLst/>
                          <a:latin typeface="Georgia" pitchFamily="18" charset="0"/>
                        </a:rPr>
                        <a:t>6.</a:t>
                      </a:r>
                      <a:r>
                        <a:rPr lang="ru-RU" sz="1200" kern="1200" dirty="0">
                          <a:effectLst/>
                          <a:latin typeface="Georgia" pitchFamily="18" charset="0"/>
                        </a:rPr>
                        <a:t> 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+mn-cs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effectLst/>
                          <a:latin typeface="Georgia" pitchFamily="18" charset="0"/>
                        </a:rPr>
                        <a:t>Елабужский</a:t>
                      </a:r>
                      <a:r>
                        <a:rPr lang="ru-RU" sz="1800" kern="1200" dirty="0" smtClean="0">
                          <a:effectLst/>
                          <a:latin typeface="Georgia" pitchFamily="18" charset="0"/>
                        </a:rPr>
                        <a:t> МР</a:t>
                      </a:r>
                      <a:endParaRPr lang="ru-RU" sz="18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eorgia" pitchFamily="18" charset="0"/>
                        </a:rPr>
                        <a:t> </a:t>
                      </a:r>
                      <a:endParaRPr lang="ru-RU" sz="18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eorgia" pitchFamily="18" charset="0"/>
                        </a:rPr>
                        <a:t>2</a:t>
                      </a:r>
                      <a:endParaRPr lang="ru-RU" sz="18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</a:tr>
              <a:tr h="28340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200" kern="1200" dirty="0" smtClean="0">
                          <a:effectLst/>
                          <a:latin typeface="Georgia" pitchFamily="18" charset="0"/>
                        </a:rPr>
                        <a:t>7.</a:t>
                      </a:r>
                      <a:r>
                        <a:rPr lang="ru-RU" sz="1200" kern="1200" dirty="0">
                          <a:effectLst/>
                          <a:latin typeface="Georgia" pitchFamily="18" charset="0"/>
                        </a:rPr>
                        <a:t> 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+mn-cs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effectLst/>
                          <a:latin typeface="Georgia" pitchFamily="18" charset="0"/>
                        </a:rPr>
                        <a:t>Заинский</a:t>
                      </a:r>
                      <a:r>
                        <a:rPr lang="ru-RU" sz="1800" kern="1200" dirty="0" smtClean="0">
                          <a:effectLst/>
                          <a:latin typeface="Georgia" pitchFamily="18" charset="0"/>
                        </a:rPr>
                        <a:t> МР</a:t>
                      </a:r>
                      <a:endParaRPr lang="ru-RU" sz="18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eorgia" pitchFamily="18" charset="0"/>
                        </a:rPr>
                        <a:t> </a:t>
                      </a:r>
                      <a:endParaRPr lang="ru-RU" sz="18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eorgia" pitchFamily="18" charset="0"/>
                        </a:rPr>
                        <a:t>1</a:t>
                      </a:r>
                      <a:endParaRPr lang="ru-RU" sz="18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</a:tr>
              <a:tr h="28340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200" kern="1200" dirty="0" smtClean="0">
                          <a:effectLst/>
                          <a:latin typeface="Georgia" pitchFamily="18" charset="0"/>
                        </a:rPr>
                        <a:t>8.</a:t>
                      </a:r>
                      <a:r>
                        <a:rPr lang="ru-RU" sz="1200" kern="1200" dirty="0">
                          <a:effectLst/>
                          <a:latin typeface="Georgia" pitchFamily="18" charset="0"/>
                        </a:rPr>
                        <a:t> 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+mn-cs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effectLst/>
                          <a:latin typeface="Georgia" pitchFamily="18" charset="0"/>
                        </a:rPr>
                        <a:t>Зеленодольский</a:t>
                      </a:r>
                      <a:r>
                        <a:rPr lang="ru-RU" sz="1800" kern="1200" dirty="0" smtClean="0">
                          <a:effectLst/>
                          <a:latin typeface="Georgia" pitchFamily="18" charset="0"/>
                        </a:rPr>
                        <a:t> МР</a:t>
                      </a:r>
                      <a:endParaRPr lang="ru-RU" sz="18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eorgia" pitchFamily="18" charset="0"/>
                        </a:rPr>
                        <a:t>2</a:t>
                      </a:r>
                      <a:endParaRPr lang="ru-RU" sz="18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eorgia" pitchFamily="18" charset="0"/>
                        </a:rPr>
                        <a:t> </a:t>
                      </a:r>
                      <a:endParaRPr lang="ru-RU" sz="18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</a:tr>
              <a:tr h="28340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200" kern="1200" dirty="0" smtClean="0">
                          <a:effectLst/>
                          <a:latin typeface="Georgia" pitchFamily="18" charset="0"/>
                        </a:rPr>
                        <a:t>9.</a:t>
                      </a:r>
                      <a:r>
                        <a:rPr lang="ru-RU" sz="1200" kern="1200" dirty="0">
                          <a:effectLst/>
                          <a:latin typeface="Georgia" pitchFamily="18" charset="0"/>
                        </a:rPr>
                        <a:t> 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+mn-cs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Georgia" pitchFamily="18" charset="0"/>
                        </a:rPr>
                        <a:t>Нижнекамский МР</a:t>
                      </a:r>
                      <a:endParaRPr lang="ru-RU" sz="18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eorgia" pitchFamily="18" charset="0"/>
                        </a:rPr>
                        <a:t>2</a:t>
                      </a:r>
                      <a:endParaRPr lang="ru-RU" sz="18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</a:tr>
              <a:tr h="28340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200" kern="1200" dirty="0" smtClean="0">
                          <a:effectLst/>
                          <a:latin typeface="Georgia" pitchFamily="18" charset="0"/>
                        </a:rPr>
                        <a:t>10.</a:t>
                      </a:r>
                      <a:r>
                        <a:rPr lang="ru-RU" sz="1200" kern="1200" dirty="0">
                          <a:effectLst/>
                          <a:latin typeface="Georgia" pitchFamily="18" charset="0"/>
                        </a:rPr>
                        <a:t> 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+mn-cs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effectLst/>
                          <a:latin typeface="Georgia" pitchFamily="18" charset="0"/>
                        </a:rPr>
                        <a:t>Мензелинский</a:t>
                      </a:r>
                      <a:r>
                        <a:rPr lang="ru-RU" sz="1800" kern="1200" dirty="0" smtClean="0">
                          <a:effectLst/>
                          <a:latin typeface="Georgia" pitchFamily="18" charset="0"/>
                        </a:rPr>
                        <a:t> МР</a:t>
                      </a:r>
                      <a:endParaRPr lang="ru-RU" sz="18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Georgia" pitchFamily="18" charset="0"/>
                        </a:rPr>
                        <a:t>1</a:t>
                      </a:r>
                      <a:endParaRPr lang="ru-RU" sz="180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</a:tr>
              <a:tr h="28340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200" kern="1200" dirty="0" smtClean="0">
                          <a:effectLst/>
                          <a:latin typeface="Georgia" pitchFamily="18" charset="0"/>
                        </a:rPr>
                        <a:t>11</a:t>
                      </a:r>
                      <a:r>
                        <a:rPr lang="ru-RU" sz="1200" kern="1200" dirty="0">
                          <a:effectLst/>
                          <a:latin typeface="Georgia" pitchFamily="18" charset="0"/>
                        </a:rPr>
                        <a:t> </a:t>
                      </a:r>
                      <a:r>
                        <a:rPr lang="ru-RU" sz="1200" kern="1200" dirty="0" smtClean="0">
                          <a:effectLst/>
                          <a:latin typeface="Georgia" pitchFamily="18" charset="0"/>
                        </a:rPr>
                        <a:t>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+mn-cs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effectLst/>
                          <a:latin typeface="Georgia" pitchFamily="18" charset="0"/>
                        </a:rPr>
                        <a:t>Тукаевский</a:t>
                      </a:r>
                      <a:r>
                        <a:rPr lang="ru-RU" sz="1800" kern="1200" dirty="0" smtClean="0">
                          <a:effectLst/>
                          <a:latin typeface="Georgia" pitchFamily="18" charset="0"/>
                        </a:rPr>
                        <a:t> МР</a:t>
                      </a:r>
                      <a:endParaRPr lang="ru-RU" sz="18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</a:tr>
              <a:tr h="28340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Georgia" pitchFamily="18" charset="0"/>
                        </a:rPr>
                        <a:t>Итого:</a:t>
                      </a:r>
                      <a:endParaRPr lang="ru-RU" sz="18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Georgia" pitchFamily="18" charset="0"/>
                        </a:rPr>
                        <a:t>45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Georgia" pitchFamily="18" charset="0"/>
                          <a:ea typeface="Times New Roman"/>
                        </a:rPr>
                        <a:t>8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itchFamily="18" charset="0"/>
                        </a:rPr>
                        <a:t>37</a:t>
                      </a:r>
                      <a:endParaRPr lang="ru-RU" sz="1800" b="1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39370" marR="3937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1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1643050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2">
                  <a:lumMod val="50000"/>
                </a:schemeClr>
              </a:solidFill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2">
                  <a:lumMod val="50000"/>
                </a:schemeClr>
              </a:solidFill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2">
                  <a:lumMod val="50000"/>
                </a:schemeClr>
              </a:solidFill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/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cs typeface="+mn-cs"/>
              </a:rPr>
            </a:br>
            <a:endParaRPr lang="ru-RU" sz="2000" b="1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85786" y="1428736"/>
            <a:ext cx="807249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000" b="1" dirty="0" smtClean="0">
                <a:solidFill>
                  <a:srgbClr val="A4863A"/>
                </a:solidFill>
                <a:latin typeface="Georgia" pitchFamily="18" charset="0"/>
              </a:rPr>
              <a:t>Совещание</a:t>
            </a:r>
          </a:p>
          <a:p>
            <a:pPr algn="ctr"/>
            <a:r>
              <a:rPr lang="ru-RU" sz="3000" b="1" dirty="0" smtClean="0">
                <a:solidFill>
                  <a:srgbClr val="A4863A"/>
                </a:solidFill>
                <a:latin typeface="Georgia" pitchFamily="18" charset="0"/>
              </a:rPr>
              <a:t> по функционированию </a:t>
            </a:r>
          </a:p>
          <a:p>
            <a:pPr algn="ctr"/>
            <a:r>
              <a:rPr lang="ru-RU" sz="3000" b="1" dirty="0" smtClean="0">
                <a:solidFill>
                  <a:srgbClr val="A4863A"/>
                </a:solidFill>
                <a:latin typeface="Georgia" pitchFamily="18" charset="0"/>
              </a:rPr>
              <a:t>государственной информационной системы Республики Татарстан «Народный контроль»</a:t>
            </a:r>
          </a:p>
          <a:p>
            <a:pPr algn="ctr"/>
            <a:r>
              <a:rPr lang="ru-RU" sz="3000" b="1" dirty="0" smtClean="0">
                <a:solidFill>
                  <a:srgbClr val="A4863A"/>
                </a:solidFill>
                <a:latin typeface="Georgia" pitchFamily="18" charset="0"/>
              </a:rPr>
              <a:t>по итогам работы за первое полугодие 2018 года</a:t>
            </a:r>
            <a:endParaRPr lang="ru-RU" sz="3000" b="1" dirty="0">
              <a:solidFill>
                <a:srgbClr val="A4863A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ea typeface="+mj-ea"/>
                <a:cs typeface="Arial" pitchFamily="34" charset="0"/>
              </a:rPr>
              <a:t>г.Казань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ea typeface="+mj-ea"/>
                <a:cs typeface="Arial" pitchFamily="34" charset="0"/>
              </a:rPr>
              <a:t>2 августа 2018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ea typeface="+mj-ea"/>
                <a:cs typeface="Arial" pitchFamily="34" charset="0"/>
              </a:rPr>
              <a:t>г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ea typeface="+mj-ea"/>
                <a:cs typeface="Arial" pitchFamily="34" charset="0"/>
              </a:rPr>
              <a:t>.</a:t>
            </a:r>
          </a:p>
          <a:p>
            <a:pPr marL="342900" indent="-342900"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Аппарат Уполномоченного по правам человека в Республике Татарстан</a:t>
            </a:r>
          </a:p>
        </p:txBody>
      </p:sp>
      <p:pic>
        <p:nvPicPr>
          <p:cNvPr id="10" name="Содержимое 9" descr="723c779f85b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0" y="142852"/>
            <a:ext cx="785821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597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4" name="TextBox 7"/>
          <p:cNvSpPr txBox="1">
            <a:spLocks noChangeArrowheads="1"/>
          </p:cNvSpPr>
          <p:nvPr/>
        </p:nvSpPr>
        <p:spPr bwMode="auto">
          <a:xfrm>
            <a:off x="0" y="0"/>
            <a:ext cx="773506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000000"/>
                </a:solidFill>
                <a:latin typeface="Georgia" pitchFamily="18" charset="0"/>
              </a:rPr>
              <a:t>Зональные совещания </a:t>
            </a:r>
          </a:p>
          <a:p>
            <a:pPr algn="ctr"/>
            <a:r>
              <a:rPr lang="ru-RU" altLang="ru-RU" sz="2000" b="1" dirty="0">
                <a:solidFill>
                  <a:srgbClr val="000000"/>
                </a:solidFill>
                <a:latin typeface="Georgia" pitchFamily="18" charset="0"/>
              </a:rPr>
              <a:t>с ответственными исполнителями </a:t>
            </a:r>
          </a:p>
          <a:p>
            <a:pPr algn="ctr"/>
            <a:r>
              <a:rPr lang="ru-RU" altLang="ru-RU" sz="2000" b="1" dirty="0">
                <a:solidFill>
                  <a:srgbClr val="000000"/>
                </a:solidFill>
                <a:latin typeface="Georgia" pitchFamily="18" charset="0"/>
              </a:rPr>
              <a:t>ГИС РТ «Народный контроль» </a:t>
            </a:r>
            <a:endParaRPr lang="ru-RU" altLang="ru-RU" sz="20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000000"/>
                </a:solidFill>
                <a:latin typeface="Georgia" pitchFamily="18" charset="0"/>
              </a:rPr>
              <a:t>в </a:t>
            </a:r>
            <a:r>
              <a:rPr lang="en-US" altLang="ru-RU" sz="2000" b="1" dirty="0" smtClean="0">
                <a:solidFill>
                  <a:srgbClr val="000000"/>
                </a:solidFill>
                <a:latin typeface="Georgia" pitchFamily="18" charset="0"/>
              </a:rPr>
              <a:t>I </a:t>
            </a:r>
            <a:r>
              <a:rPr lang="ru-RU" altLang="ru-RU" sz="2000" b="1" dirty="0" smtClean="0">
                <a:solidFill>
                  <a:srgbClr val="000000"/>
                </a:solidFill>
                <a:latin typeface="Georgia" pitchFamily="18" charset="0"/>
              </a:rPr>
              <a:t>полугодии</a:t>
            </a:r>
            <a:r>
              <a:rPr lang="en-US" altLang="ru-RU" sz="2000" b="1" dirty="0" smtClean="0">
                <a:solidFill>
                  <a:srgbClr val="000000"/>
                </a:solidFill>
                <a:latin typeface="Georgia" pitchFamily="18" charset="0"/>
              </a:rPr>
              <a:t> 2018 </a:t>
            </a:r>
            <a:r>
              <a:rPr lang="ru-RU" altLang="ru-RU" sz="2000" b="1" dirty="0" smtClean="0">
                <a:solidFill>
                  <a:srgbClr val="000000"/>
                </a:solidFill>
                <a:latin typeface="Georgia" pitchFamily="18" charset="0"/>
              </a:rPr>
              <a:t>года</a:t>
            </a:r>
            <a:endParaRPr lang="ru-RU" altLang="ru-RU" sz="20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064714"/>
              </p:ext>
            </p:extLst>
          </p:nvPr>
        </p:nvGraphicFramePr>
        <p:xfrm>
          <a:off x="571472" y="1285860"/>
          <a:ext cx="8393618" cy="321471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107338"/>
                <a:gridCol w="4286280"/>
              </a:tblGrid>
              <a:tr h="357190">
                <a:tc>
                  <a:txBody>
                    <a:bodyPr/>
                    <a:lstStyle>
                      <a:lvl1pPr indent="431800" defTabSz="1071563" eaLnBrk="0" hangingPunct="0">
                        <a:spcBef>
                          <a:spcPct val="20000"/>
                        </a:spcBef>
                        <a:buFont typeface="Arial" charset="0"/>
                        <a:defRPr sz="3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71563" eaLnBrk="0" hangingPunct="0">
                        <a:spcBef>
                          <a:spcPct val="20000"/>
                        </a:spcBef>
                        <a:buFont typeface="Arial" charset="0"/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431800" algn="ctr" defTabSz="10715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г.Казань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indent="431800" defTabSz="1071563" eaLnBrk="0" hangingPunct="0">
                        <a:spcBef>
                          <a:spcPct val="20000"/>
                        </a:spcBef>
                        <a:buFont typeface="Arial" charset="0"/>
                        <a:defRPr sz="3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71563" eaLnBrk="0" hangingPunct="0">
                        <a:spcBef>
                          <a:spcPct val="20000"/>
                        </a:spcBef>
                        <a:buFont typeface="Arial" charset="0"/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431800" algn="ctr" defTabSz="10715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Высокогорский муниципальный район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  <a:tr h="357190">
                <a:tc>
                  <a:txBody>
                    <a:bodyPr/>
                    <a:lstStyle>
                      <a:lvl1pPr indent="431800" defTabSz="1071563" eaLnBrk="0" hangingPunct="0">
                        <a:spcBef>
                          <a:spcPct val="20000"/>
                        </a:spcBef>
                        <a:buFont typeface="Arial" charset="0"/>
                        <a:defRPr sz="3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71563" eaLnBrk="0" hangingPunct="0">
                        <a:spcBef>
                          <a:spcPct val="20000"/>
                        </a:spcBef>
                        <a:buFont typeface="Arial" charset="0"/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431800" algn="ctr" defTabSz="10715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г.Набережные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Челны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indent="431800" defTabSz="1071563" eaLnBrk="0" hangingPunct="0">
                        <a:spcBef>
                          <a:spcPct val="20000"/>
                        </a:spcBef>
                        <a:buFont typeface="Arial" charset="0"/>
                        <a:defRPr sz="3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71563" eaLnBrk="0" hangingPunct="0">
                        <a:spcBef>
                          <a:spcPct val="20000"/>
                        </a:spcBef>
                        <a:buFont typeface="Arial" charset="0"/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431800" algn="ctr" defTabSz="10715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Дрожжановский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муниципальный район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  <a:tr h="357190">
                <a:tc>
                  <a:txBody>
                    <a:bodyPr/>
                    <a:lstStyle>
                      <a:lvl1pPr indent="431800" defTabSz="1071563" eaLnBrk="0" hangingPunct="0">
                        <a:spcBef>
                          <a:spcPct val="20000"/>
                        </a:spcBef>
                        <a:buFont typeface="Arial" charset="0"/>
                        <a:defRPr sz="3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71563" eaLnBrk="0" hangingPunct="0">
                        <a:spcBef>
                          <a:spcPct val="20000"/>
                        </a:spcBef>
                        <a:buFont typeface="Arial" charset="0"/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431800" algn="ctr" defTabSz="10715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Апастовский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муниципальный район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indent="431800" defTabSz="1071563" eaLnBrk="0" hangingPunct="0">
                        <a:spcBef>
                          <a:spcPct val="20000"/>
                        </a:spcBef>
                        <a:buFont typeface="Arial" charset="0"/>
                        <a:defRPr sz="3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71563" eaLnBrk="0" hangingPunct="0">
                        <a:spcBef>
                          <a:spcPct val="20000"/>
                        </a:spcBef>
                        <a:buFont typeface="Arial" charset="0"/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431800" algn="ctr" defTabSz="10715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Кайбицкий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муниципальный район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  <a:tr h="357190">
                <a:tc>
                  <a:txBody>
                    <a:bodyPr/>
                    <a:lstStyle>
                      <a:lvl1pPr indent="431800" defTabSz="1071563" eaLnBrk="0" hangingPunct="0">
                        <a:spcBef>
                          <a:spcPct val="20000"/>
                        </a:spcBef>
                        <a:buFont typeface="Arial" charset="0"/>
                        <a:defRPr sz="3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71563" eaLnBrk="0" hangingPunct="0">
                        <a:spcBef>
                          <a:spcPct val="20000"/>
                        </a:spcBef>
                        <a:buFont typeface="Arial" charset="0"/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431800" algn="ctr" defTabSz="10715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Арский муниципальный район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indent="431800" defTabSz="1071563" eaLnBrk="0" hangingPunct="0">
                        <a:spcBef>
                          <a:spcPct val="20000"/>
                        </a:spcBef>
                        <a:buFont typeface="Arial" charset="0"/>
                        <a:defRPr sz="3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71563" eaLnBrk="0" hangingPunct="0">
                        <a:spcBef>
                          <a:spcPct val="20000"/>
                        </a:spcBef>
                        <a:buFont typeface="Arial" charset="0"/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431800" algn="ctr" defTabSz="10715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Камско-</a:t>
                      </a:r>
                      <a:r>
                        <a:rPr kumimoji="0" lang="ru-RU" alt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Устьинский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муниципальный район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  <a:tr h="357190">
                <a:tc>
                  <a:txBody>
                    <a:bodyPr/>
                    <a:lstStyle>
                      <a:lvl1pPr indent="431800" defTabSz="1071563" eaLnBrk="0" hangingPunct="0">
                        <a:spcBef>
                          <a:spcPct val="20000"/>
                        </a:spcBef>
                        <a:buFont typeface="Arial" charset="0"/>
                        <a:defRPr sz="3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71563" eaLnBrk="0" hangingPunct="0">
                        <a:spcBef>
                          <a:spcPct val="20000"/>
                        </a:spcBef>
                        <a:buFont typeface="Arial" charset="0"/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431800" algn="ctr" defTabSz="10715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Атнинский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муниципальный район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indent="431800" defTabSz="1071563" eaLnBrk="0" hangingPunct="0">
                        <a:spcBef>
                          <a:spcPct val="20000"/>
                        </a:spcBef>
                        <a:buFont typeface="Arial" charset="0"/>
                        <a:defRPr sz="3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71563" eaLnBrk="0" hangingPunct="0">
                        <a:spcBef>
                          <a:spcPct val="20000"/>
                        </a:spcBef>
                        <a:buFont typeface="Arial" charset="0"/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431800" algn="ctr" defTabSz="10715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Кукморский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муниципальный район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  <a:tr h="357190">
                <a:tc>
                  <a:txBody>
                    <a:bodyPr/>
                    <a:lstStyle>
                      <a:lvl1pPr indent="431800" defTabSz="1071563" eaLnBrk="0" hangingPunct="0">
                        <a:spcBef>
                          <a:spcPct val="20000"/>
                        </a:spcBef>
                        <a:buFont typeface="Arial" charset="0"/>
                        <a:defRPr sz="3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71563" eaLnBrk="0" hangingPunct="0">
                        <a:spcBef>
                          <a:spcPct val="20000"/>
                        </a:spcBef>
                        <a:buFont typeface="Arial" charset="0"/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431800" algn="ctr" defTabSz="10715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Балтасинский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муниципальный район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indent="431800" defTabSz="1071563" eaLnBrk="0" hangingPunct="0">
                        <a:spcBef>
                          <a:spcPct val="20000"/>
                        </a:spcBef>
                        <a:buFont typeface="Arial" charset="0"/>
                        <a:defRPr sz="3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71563" eaLnBrk="0" hangingPunct="0">
                        <a:spcBef>
                          <a:spcPct val="20000"/>
                        </a:spcBef>
                        <a:buFont typeface="Arial" charset="0"/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431800" algn="ctr" defTabSz="10715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Лениногорский муниципальный район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  <a:tr h="357190">
                <a:tc>
                  <a:txBody>
                    <a:bodyPr/>
                    <a:lstStyle>
                      <a:lvl1pPr indent="431800" defTabSz="1071563" eaLnBrk="0" hangingPunct="0">
                        <a:spcBef>
                          <a:spcPct val="20000"/>
                        </a:spcBef>
                        <a:buFont typeface="Arial" charset="0"/>
                        <a:defRPr sz="3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71563" eaLnBrk="0" hangingPunct="0">
                        <a:spcBef>
                          <a:spcPct val="20000"/>
                        </a:spcBef>
                        <a:buFont typeface="Arial" charset="0"/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431800" algn="ctr" defTabSz="10715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Буинский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муниципальный район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indent="431800" defTabSz="1071563" eaLnBrk="0" hangingPunct="0">
                        <a:spcBef>
                          <a:spcPct val="20000"/>
                        </a:spcBef>
                        <a:buFont typeface="Arial" charset="0"/>
                        <a:defRPr sz="3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71563" eaLnBrk="0" hangingPunct="0">
                        <a:spcBef>
                          <a:spcPct val="20000"/>
                        </a:spcBef>
                        <a:buFont typeface="Arial" charset="0"/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431800" algn="ctr" defTabSz="10715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Нижнекамский муниципальный район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  <a:tr h="357190">
                <a:tc>
                  <a:txBody>
                    <a:bodyPr/>
                    <a:lstStyle>
                      <a:lvl1pPr indent="431800" defTabSz="1071563" eaLnBrk="0" hangingPunct="0">
                        <a:spcBef>
                          <a:spcPct val="20000"/>
                        </a:spcBef>
                        <a:buFont typeface="Arial" charset="0"/>
                        <a:defRPr sz="3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71563" eaLnBrk="0" hangingPunct="0">
                        <a:spcBef>
                          <a:spcPct val="20000"/>
                        </a:spcBef>
                        <a:buFont typeface="Arial" charset="0"/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431800" algn="ctr" defTabSz="10715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Бугульминский муниципальный район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indent="431800" defTabSz="1071563" eaLnBrk="0" hangingPunct="0">
                        <a:spcBef>
                          <a:spcPct val="20000"/>
                        </a:spcBef>
                        <a:buFont typeface="Arial" charset="0"/>
                        <a:defRPr sz="3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71563" eaLnBrk="0" hangingPunct="0">
                        <a:spcBef>
                          <a:spcPct val="20000"/>
                        </a:spcBef>
                        <a:buFont typeface="Arial" charset="0"/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431800" algn="ctr" defTabSz="10715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Пестречинский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муниципальный район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  <a:tr h="357190">
                <a:tc>
                  <a:txBody>
                    <a:bodyPr/>
                    <a:lstStyle>
                      <a:lvl1pPr indent="431800" defTabSz="1071563" eaLnBrk="0" hangingPunct="0">
                        <a:spcBef>
                          <a:spcPct val="20000"/>
                        </a:spcBef>
                        <a:buFont typeface="Arial" charset="0"/>
                        <a:defRPr sz="3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71563" eaLnBrk="0" hangingPunct="0">
                        <a:spcBef>
                          <a:spcPct val="20000"/>
                        </a:spcBef>
                        <a:buFont typeface="Arial" charset="0"/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431800" algn="ctr" defTabSz="10715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Верхнеуслонский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муниципальный район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indent="431800" defTabSz="1071563" eaLnBrk="0" hangingPunct="0">
                        <a:spcBef>
                          <a:spcPct val="20000"/>
                        </a:spcBef>
                        <a:buFont typeface="Arial" charset="0"/>
                        <a:defRPr sz="3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71563" eaLnBrk="0" hangingPunct="0">
                        <a:spcBef>
                          <a:spcPct val="20000"/>
                        </a:spcBef>
                        <a:buFont typeface="Arial" charset="0"/>
                        <a:defRPr sz="2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71563" eaLnBrk="0" hangingPunct="0">
                        <a:spcBef>
                          <a:spcPct val="20000"/>
                        </a:spcBef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71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431800" algn="ctr" defTabSz="10715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Тетюшский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муниципальный район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pic>
        <p:nvPicPr>
          <p:cNvPr id="15" name="Содержимое 9" descr="723c779f85bd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0"/>
            <a:ext cx="571504" cy="56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896996" y="0"/>
            <a:ext cx="22373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haroni" panose="02010803020104030203" pitchFamily="2" charset="-79"/>
              </a:rPr>
              <a:t>Уполномоченный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haroni" panose="02010803020104030203" pitchFamily="2" charset="-79"/>
              </a:rPr>
              <a:t>по правам человека </a:t>
            </a:r>
            <a:b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haroni" panose="02010803020104030203" pitchFamily="2" charset="-79"/>
              </a:rPr>
            </a:b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haroni" panose="02010803020104030203" pitchFamily="2" charset="-79"/>
              </a:rPr>
              <a:t>в Республике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Татарстан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96996" y="51470"/>
            <a:ext cx="0" cy="664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1" name="Picture 1" descr="C:\Users\user.userpc6\Desktop\ФОТО 2018\НК Нурлаты 5.07\print_4064967_3079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611398"/>
            <a:ext cx="3571900" cy="2246602"/>
          </a:xfrm>
          <a:prstGeom prst="rect">
            <a:avLst/>
          </a:prstGeom>
          <a:noFill/>
        </p:spPr>
      </p:pic>
      <p:pic>
        <p:nvPicPr>
          <p:cNvPr id="20482" name="Picture 2" descr="C:\Users\user.userpc6\Desktop\ФОТО 2018\НАРОДНЫЙ КОНТРОЛЬ\совещание по НК Тетюши 12.03\image0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629344"/>
            <a:ext cx="3929063" cy="2228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731646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1643050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3200" dirty="0">
              <a:solidFill>
                <a:srgbClr val="1F497D">
                  <a:lumMod val="50000"/>
                </a:srgbClr>
              </a:solidFill>
            </a:endParaRPr>
          </a:p>
          <a:p>
            <a:pPr algn="ctr">
              <a:defRPr/>
            </a:pPr>
            <a:endParaRPr lang="ru-RU" sz="3200" dirty="0">
              <a:solidFill>
                <a:srgbClr val="1F497D">
                  <a:lumMod val="50000"/>
                </a:srgbClr>
              </a:solidFill>
            </a:endParaRPr>
          </a:p>
          <a:p>
            <a:pPr algn="ctr">
              <a:defRPr/>
            </a:pPr>
            <a:endParaRPr lang="ru-RU" sz="3200" dirty="0">
              <a:solidFill>
                <a:srgbClr val="1F497D">
                  <a:lumMod val="50000"/>
                </a:srgbClr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1F497D">
                    <a:lumMod val="50000"/>
                  </a:srgbClr>
                </a:solidFill>
              </a:rPr>
              <a:t/>
            </a:r>
            <a:br>
              <a:rPr lang="ru-RU" sz="2000" b="1" dirty="0">
                <a:solidFill>
                  <a:srgbClr val="1F497D">
                    <a:lumMod val="50000"/>
                  </a:srgbClr>
                </a:solidFill>
              </a:rPr>
            </a:br>
            <a:endParaRPr lang="ru-RU" sz="2000" b="1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1030" name="Picture 6" descr="Z:\1 Народный контроль\4 В К С    УПЧ в РТ 2017 -2018\ВКС по итогам 1 полугодия 11.30\print_4064967_3079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03785"/>
            <a:ext cx="3024336" cy="224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Z:\1 Народный контроль\4 В К С    УПЧ в РТ 2017 -2018\ВКС по итогам 1 полугодия 11.30\ec93da5f-19f0-4cb4-82b9-982b828cffa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77072"/>
            <a:ext cx="4262264" cy="239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:\1 Народный контроль\4 В К С    УПЧ в РТ 2017 -2018\ВКС по итогам 1 полугодия 11.30\b847f95f-caa7-4cc4-b211-fbe0ea8308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73796"/>
            <a:ext cx="4078244" cy="22940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50357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000" b="1" dirty="0">
                <a:solidFill>
                  <a:srgbClr val="000000"/>
                </a:solidFill>
                <a:latin typeface="Georgia" pitchFamily="18" charset="0"/>
              </a:rPr>
              <a:t>Выездные совещания </a:t>
            </a:r>
            <a:r>
              <a:rPr lang="ru-RU" altLang="ru-RU" sz="2000" b="1" dirty="0" smtClean="0">
                <a:solidFill>
                  <a:srgbClr val="000000"/>
                </a:solidFill>
                <a:latin typeface="Georgia" pitchFamily="18" charset="0"/>
              </a:rPr>
              <a:t>по </a:t>
            </a:r>
            <a:r>
              <a:rPr lang="ru-RU" altLang="ru-RU" sz="2000" b="1" dirty="0">
                <a:solidFill>
                  <a:srgbClr val="000000"/>
                </a:solidFill>
                <a:latin typeface="Georgia" pitchFamily="18" charset="0"/>
              </a:rPr>
              <a:t>вопросам </a:t>
            </a:r>
            <a:r>
              <a:rPr lang="ru-RU" altLang="ru-RU" sz="2000" b="1" dirty="0" smtClean="0">
                <a:solidFill>
                  <a:srgbClr val="000000"/>
                </a:solidFill>
                <a:latin typeface="Georgia" pitchFamily="18" charset="0"/>
              </a:rPr>
              <a:t>рассмотрения уведомлений по категории «Поликлиники и больницы</a:t>
            </a:r>
            <a:r>
              <a:rPr lang="ru-RU" altLang="ru-RU" sz="2000" b="1" smtClean="0">
                <a:solidFill>
                  <a:srgbClr val="000000"/>
                </a:solidFill>
                <a:latin typeface="Georgia" pitchFamily="18" charset="0"/>
              </a:rPr>
              <a:t>» </a:t>
            </a:r>
          </a:p>
          <a:p>
            <a:pPr lvl="0" algn="ctr"/>
            <a:r>
              <a:rPr lang="ru-RU" altLang="ru-RU" sz="2000" b="1" smtClean="0">
                <a:solidFill>
                  <a:srgbClr val="000000"/>
                </a:solidFill>
                <a:latin typeface="Georgia" pitchFamily="18" charset="0"/>
              </a:rPr>
              <a:t>в </a:t>
            </a:r>
            <a:r>
              <a:rPr lang="ru-RU" altLang="ru-RU" sz="2000" b="1" dirty="0" smtClean="0">
                <a:solidFill>
                  <a:srgbClr val="000000"/>
                </a:solidFill>
                <a:latin typeface="Georgia" pitchFamily="18" charset="0"/>
              </a:rPr>
              <a:t>ГИС </a:t>
            </a:r>
            <a:r>
              <a:rPr lang="ru-RU" altLang="ru-RU" sz="2000" b="1" dirty="0">
                <a:solidFill>
                  <a:srgbClr val="000000"/>
                </a:solidFill>
                <a:latin typeface="Georgia" pitchFamily="18" charset="0"/>
              </a:rPr>
              <a:t>РТ «Народный контроль»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58886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634046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altLang="ru-RU" sz="2800" b="1" smtClean="0">
                <a:solidFill>
                  <a:srgbClr val="005082"/>
                </a:solidFill>
                <a:cs typeface="Arial" charset="0"/>
              </a:rPr>
              <a:t/>
            </a:r>
            <a:br>
              <a:rPr altLang="ru-RU" sz="2800" b="1" smtClean="0">
                <a:solidFill>
                  <a:srgbClr val="005082"/>
                </a:solidFill>
                <a:cs typeface="Arial" charset="0"/>
              </a:rPr>
            </a:br>
            <a:endParaRPr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00042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ГИС РТ «Народный контроль</a:t>
            </a:r>
            <a:r>
              <a:rPr lang="ru-RU" altLang="ru-RU" sz="20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»: </a:t>
            </a:r>
            <a:endParaRPr lang="ru-RU" altLang="ru-RU" sz="2000" b="1" dirty="0">
              <a:solidFill>
                <a:srgbClr val="000000"/>
              </a:solidFill>
              <a:latin typeface="Georgia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статистика с момента запуска системы </a:t>
            </a: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(по годам)</a:t>
            </a:r>
          </a:p>
        </p:txBody>
      </p:sp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5361843" y="5054601"/>
            <a:ext cx="464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200"/>
              <a:t>2224</a:t>
            </a:r>
          </a:p>
        </p:txBody>
      </p:sp>
      <p:sp>
        <p:nvSpPr>
          <p:cNvPr id="13319" name="TextBox 1"/>
          <p:cNvSpPr txBox="1">
            <a:spLocks noChangeArrowheads="1"/>
          </p:cNvSpPr>
          <p:nvPr/>
        </p:nvSpPr>
        <p:spPr bwMode="auto">
          <a:xfrm>
            <a:off x="1357290" y="1643050"/>
            <a:ext cx="1928826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100" b="1" dirty="0" smtClean="0">
                <a:latin typeface="Georgia" pitchFamily="18" charset="0"/>
              </a:rPr>
              <a:t>+24% за </a:t>
            </a:r>
            <a:r>
              <a:rPr lang="en-US" altLang="ru-RU" sz="1100" b="1" dirty="0" smtClean="0">
                <a:latin typeface="Georgia" pitchFamily="18" charset="0"/>
              </a:rPr>
              <a:t>I </a:t>
            </a:r>
            <a:r>
              <a:rPr lang="ru-RU" altLang="ru-RU" sz="1100" b="1" dirty="0" smtClean="0">
                <a:latin typeface="Georgia" pitchFamily="18" charset="0"/>
              </a:rPr>
              <a:t>полугодие</a:t>
            </a:r>
          </a:p>
        </p:txBody>
      </p:sp>
      <p:sp>
        <p:nvSpPr>
          <p:cNvPr id="13320" name="TextBox 1"/>
          <p:cNvSpPr txBox="1">
            <a:spLocks noChangeArrowheads="1"/>
          </p:cNvSpPr>
          <p:nvPr/>
        </p:nvSpPr>
        <p:spPr bwMode="auto">
          <a:xfrm>
            <a:off x="1978268" y="2141539"/>
            <a:ext cx="1950790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100" b="1" dirty="0" smtClean="0">
                <a:latin typeface="Georgia" pitchFamily="18" charset="0"/>
              </a:rPr>
              <a:t>+19% за </a:t>
            </a:r>
            <a:r>
              <a:rPr lang="en-US" altLang="ru-RU" sz="1100" b="1" dirty="0" smtClean="0">
                <a:latin typeface="Georgia" pitchFamily="18" charset="0"/>
              </a:rPr>
              <a:t>I </a:t>
            </a:r>
            <a:r>
              <a:rPr lang="ru-RU" altLang="ru-RU" sz="1100" b="1" dirty="0" smtClean="0">
                <a:latin typeface="Georgia" pitchFamily="18" charset="0"/>
              </a:rPr>
              <a:t>полугодие</a:t>
            </a: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005268"/>
              </p:ext>
            </p:extLst>
          </p:nvPr>
        </p:nvGraphicFramePr>
        <p:xfrm>
          <a:off x="585177" y="928670"/>
          <a:ext cx="8558823" cy="505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714348" y="5786454"/>
            <a:ext cx="8001056" cy="85725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285720" y="5715016"/>
            <a:ext cx="8858280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b="1" dirty="0">
                <a:latin typeface="Georgia" pitchFamily="18" charset="0"/>
              </a:rPr>
              <a:t>Доля решенных уведомлений </a:t>
            </a:r>
            <a:r>
              <a:rPr lang="ru-RU" altLang="ru-RU" b="1" dirty="0" smtClean="0">
                <a:latin typeface="Georgia" pitchFamily="18" charset="0"/>
              </a:rPr>
              <a:t> за </a:t>
            </a:r>
            <a:r>
              <a:rPr lang="en-US" altLang="ru-RU" b="1" dirty="0" smtClean="0">
                <a:latin typeface="Georgia" pitchFamily="18" charset="0"/>
              </a:rPr>
              <a:t>I </a:t>
            </a:r>
            <a:r>
              <a:rPr lang="ru-RU" altLang="ru-RU" b="1" dirty="0" smtClean="0">
                <a:latin typeface="Georgia" pitchFamily="18" charset="0"/>
              </a:rPr>
              <a:t>полугодие </a:t>
            </a:r>
            <a:r>
              <a:rPr lang="ru-RU" altLang="ru-RU" b="1" dirty="0">
                <a:latin typeface="Georgia" pitchFamily="18" charset="0"/>
              </a:rPr>
              <a:t>2018 </a:t>
            </a:r>
            <a:r>
              <a:rPr lang="ru-RU" altLang="ru-RU" b="1" dirty="0" smtClean="0">
                <a:latin typeface="Georgia" pitchFamily="18" charset="0"/>
              </a:rPr>
              <a:t>года </a:t>
            </a:r>
            <a:r>
              <a:rPr lang="ru-RU" altLang="ru-RU" b="1" dirty="0">
                <a:latin typeface="Georgia" pitchFamily="18" charset="0"/>
              </a:rPr>
              <a:t>– 70 %, </a:t>
            </a:r>
            <a:endParaRPr lang="ru-RU" altLang="ru-RU" b="1" dirty="0" smtClean="0">
              <a:latin typeface="Georgia" pitchFamily="18" charset="0"/>
            </a:endParaRPr>
          </a:p>
          <a:p>
            <a:pPr algn="ctr"/>
            <a:r>
              <a:rPr lang="ru-RU" altLang="ru-RU" b="1" dirty="0" smtClean="0">
                <a:latin typeface="Georgia" pitchFamily="18" charset="0"/>
              </a:rPr>
              <a:t>в 2017 </a:t>
            </a:r>
            <a:r>
              <a:rPr lang="ru-RU" altLang="ru-RU" b="1" dirty="0">
                <a:latin typeface="Georgia" pitchFamily="18" charset="0"/>
              </a:rPr>
              <a:t>году – 78%, </a:t>
            </a:r>
          </a:p>
          <a:p>
            <a:pPr algn="ctr"/>
            <a:r>
              <a:rPr lang="ru-RU" altLang="ru-RU" b="1" dirty="0" smtClean="0">
                <a:latin typeface="Georgia" pitchFamily="18" charset="0"/>
              </a:rPr>
              <a:t>в 2016 </a:t>
            </a:r>
            <a:r>
              <a:rPr lang="ru-RU" altLang="ru-RU" b="1" dirty="0">
                <a:latin typeface="Georgia" pitchFamily="18" charset="0"/>
              </a:rPr>
              <a:t>году – 74%, в 2015 году – 73%</a:t>
            </a:r>
          </a:p>
        </p:txBody>
      </p:sp>
      <p:pic>
        <p:nvPicPr>
          <p:cNvPr id="12" name="Содержимое 9" descr="723c779f85bd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0"/>
            <a:ext cx="571504" cy="56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896996" y="0"/>
            <a:ext cx="22373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haroni" panose="02010803020104030203" pitchFamily="2" charset="-79"/>
              </a:rPr>
              <a:t>Уполномоченный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haroni" panose="02010803020104030203" pitchFamily="2" charset="-79"/>
              </a:rPr>
              <a:t>по правам человека </a:t>
            </a:r>
            <a:b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haroni" panose="02010803020104030203" pitchFamily="2" charset="-79"/>
              </a:rPr>
            </a:b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haroni" panose="02010803020104030203" pitchFamily="2" charset="-79"/>
              </a:rPr>
              <a:t>в Республике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Татарстан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896996" y="51470"/>
            <a:ext cx="0" cy="664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08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634046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altLang="ru-RU" sz="2400" dirty="0">
                <a:latin typeface="Georgia" pitchFamily="18" charset="0"/>
                <a:ea typeface="+mn-ea"/>
                <a:cs typeface="+mn-cs"/>
              </a:rPr>
              <a:t/>
            </a:r>
            <a:br>
              <a:rPr altLang="ru-RU" sz="2400" dirty="0">
                <a:latin typeface="Georgia" pitchFamily="18" charset="0"/>
                <a:ea typeface="+mn-ea"/>
                <a:cs typeface="+mn-cs"/>
              </a:rPr>
            </a:br>
            <a:endParaRPr altLang="ru-RU" sz="2400" dirty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71480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Статистика </a:t>
            </a: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по категории «Благоустройство территории»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по вопросам благоустройства и своевременного 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вывоза </a:t>
            </a: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ТКО </a:t>
            </a:r>
            <a:endParaRPr lang="ru-RU" sz="2000" b="1" dirty="0" smtClean="0">
              <a:solidFill>
                <a:srgbClr val="000000"/>
              </a:solidFill>
              <a:latin typeface="Georgia" pitchFamily="18" charset="0"/>
              <a:cs typeface="Arial" charset="0"/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за </a:t>
            </a:r>
            <a:r>
              <a:rPr lang="en-US" alt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I </a:t>
            </a:r>
            <a:r>
              <a:rPr lang="ru-RU" altLang="ru-RU" sz="2000" b="1" dirty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полугодие </a:t>
            </a:r>
            <a:r>
              <a:rPr lang="ru-RU" altLang="ru-RU" sz="20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(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по годам)</a:t>
            </a:r>
            <a:endParaRPr lang="ru-RU" sz="2000" b="1" dirty="0">
              <a:solidFill>
                <a:srgbClr val="000000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5436096" y="4931977"/>
            <a:ext cx="4645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ru-RU" sz="1200" dirty="0" smtClean="0"/>
              <a:t>21</a:t>
            </a:r>
            <a:endParaRPr lang="ru-RU" altLang="ru-RU" sz="1200" dirty="0"/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266435"/>
              </p:ext>
            </p:extLst>
          </p:nvPr>
        </p:nvGraphicFramePr>
        <p:xfrm>
          <a:off x="428596" y="1500174"/>
          <a:ext cx="8558823" cy="469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9" name="TextBox 1"/>
          <p:cNvSpPr txBox="1">
            <a:spLocks noChangeArrowheads="1"/>
          </p:cNvSpPr>
          <p:nvPr/>
        </p:nvSpPr>
        <p:spPr bwMode="auto">
          <a:xfrm>
            <a:off x="1357290" y="2143116"/>
            <a:ext cx="1785950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100" b="1" dirty="0" smtClean="0">
                <a:latin typeface="Georgia" pitchFamily="18" charset="0"/>
              </a:rPr>
              <a:t>+4</a:t>
            </a:r>
            <a:r>
              <a:rPr lang="en-US" altLang="ru-RU" sz="1100" b="1" dirty="0" smtClean="0">
                <a:latin typeface="Georgia" pitchFamily="18" charset="0"/>
              </a:rPr>
              <a:t>1</a:t>
            </a:r>
            <a:r>
              <a:rPr lang="ru-RU" altLang="ru-RU" sz="1100" b="1" dirty="0" smtClean="0">
                <a:latin typeface="Georgia" pitchFamily="18" charset="0"/>
              </a:rPr>
              <a:t>% за </a:t>
            </a:r>
            <a:r>
              <a:rPr lang="en-US" altLang="ru-RU" sz="1100" b="1" dirty="0" smtClean="0">
                <a:latin typeface="Georgia" pitchFamily="18" charset="0"/>
              </a:rPr>
              <a:t>I </a:t>
            </a:r>
            <a:r>
              <a:rPr lang="ru-RU" altLang="ru-RU" sz="1100" b="1" dirty="0" smtClean="0">
                <a:latin typeface="Georgia" pitchFamily="18" charset="0"/>
              </a:rPr>
              <a:t>полугодие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96996" y="0"/>
            <a:ext cx="22373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haroni" panose="02010803020104030203" pitchFamily="2" charset="-79"/>
              </a:rPr>
              <a:t>Уполномоченный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haroni" panose="02010803020104030203" pitchFamily="2" charset="-79"/>
              </a:rPr>
              <a:t>по правам человека </a:t>
            </a:r>
            <a:b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haroni" panose="02010803020104030203" pitchFamily="2" charset="-79"/>
              </a:rPr>
            </a:b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haroni" panose="02010803020104030203" pitchFamily="2" charset="-79"/>
              </a:rPr>
              <a:t>в Республике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Татарстан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9" name="Содержимое 9" descr="723c779f85bd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0"/>
            <a:ext cx="571504" cy="56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896996" y="51470"/>
            <a:ext cx="0" cy="664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37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85720" y="0"/>
            <a:ext cx="6500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  <a:cs typeface="Arial" panose="020B0604020202020204" pitchFamily="34" charset="0"/>
              </a:rPr>
              <a:t>Уведомления по вопросам</a:t>
            </a:r>
            <a:r>
              <a:rPr lang="en-US" sz="1400" b="1" dirty="0" smtClean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Georgia" pitchFamily="18" charset="0"/>
                <a:cs typeface="Arial" panose="020B0604020202020204" pitchFamily="34" charset="0"/>
              </a:rPr>
              <a:t> обустройства</a:t>
            </a:r>
            <a:r>
              <a:rPr lang="en-US" sz="1400" b="1" dirty="0" smtClean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Georgia" pitchFamily="18" charset="0"/>
                <a:cs typeface="Arial" panose="020B0604020202020204" pitchFamily="34" charset="0"/>
              </a:rPr>
              <a:t>контейнерных </a:t>
            </a:r>
          </a:p>
          <a:p>
            <a:pPr algn="ctr"/>
            <a:r>
              <a:rPr lang="ru-RU" sz="1400" b="1" dirty="0" smtClean="0">
                <a:latin typeface="Georgia" pitchFamily="18" charset="0"/>
                <a:cs typeface="Arial" panose="020B0604020202020204" pitchFamily="34" charset="0"/>
              </a:rPr>
              <a:t>площадок для сбора ТКО (за </a:t>
            </a:r>
            <a:r>
              <a:rPr lang="en-US" sz="1400" b="1" dirty="0" smtClean="0">
                <a:latin typeface="Georgia" pitchFamily="18" charset="0"/>
                <a:cs typeface="Arial" panose="020B0604020202020204" pitchFamily="34" charset="0"/>
              </a:rPr>
              <a:t>I</a:t>
            </a:r>
            <a:r>
              <a:rPr lang="ru-RU" sz="1400" b="1" dirty="0" smtClean="0">
                <a:latin typeface="Georgia" pitchFamily="18" charset="0"/>
                <a:cs typeface="Arial" panose="020B0604020202020204" pitchFamily="34" charset="0"/>
              </a:rPr>
              <a:t> полугодие 2018 г) </a:t>
            </a:r>
            <a:endParaRPr lang="ru-RU" b="1" dirty="0">
              <a:latin typeface="Georgia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212793"/>
              </p:ext>
            </p:extLst>
          </p:nvPr>
        </p:nvGraphicFramePr>
        <p:xfrm>
          <a:off x="642910" y="714356"/>
          <a:ext cx="8358246" cy="610343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57190"/>
                <a:gridCol w="2428892"/>
                <a:gridCol w="5572164"/>
              </a:tblGrid>
              <a:tr h="3754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№</a:t>
                      </a:r>
                      <a:endParaRPr lang="ru-RU" sz="1200" b="1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Муниципальный </a:t>
                      </a:r>
                      <a:r>
                        <a:rPr lang="ru-RU" sz="1200" dirty="0">
                          <a:effectLst/>
                        </a:rPr>
                        <a:t>образования</a:t>
                      </a:r>
                      <a:endParaRPr lang="ru-RU" sz="1200" b="1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Номера уведомлений в ГИС РТ «Народный контроль»</a:t>
                      </a:r>
                      <a:endParaRPr lang="ru-RU" sz="1200" b="1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334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</a:t>
                      </a:r>
                      <a:endParaRPr lang="ru-RU" sz="10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smtClean="0">
                          <a:effectLst/>
                        </a:rPr>
                        <a:t>Казань</a:t>
                      </a:r>
                      <a:endParaRPr lang="ru-RU" sz="14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№№ </a:t>
                      </a:r>
                      <a:r>
                        <a:rPr lang="ru-RU" sz="1400" dirty="0">
                          <a:effectLst/>
                        </a:rPr>
                        <a:t>1714210, 1700177, 2221127, 2230602, 1149246, 1285719, 1655563, 1724406, 1737598, 1758528, 2056234, 2058869, 2082903, 2235024, 2202679, 2115937, 1998149</a:t>
                      </a:r>
                      <a:endParaRPr lang="ru-RU" sz="14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334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2.</a:t>
                      </a:r>
                      <a:endParaRPr lang="ru-RU" sz="10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Бугульминский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МР</a:t>
                      </a:r>
                      <a:endParaRPr lang="ru-RU" sz="14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№№2193600</a:t>
                      </a:r>
                      <a:r>
                        <a:rPr lang="ru-RU" sz="1400" dirty="0">
                          <a:effectLst/>
                        </a:rPr>
                        <a:t>, 2227040, 2231298</a:t>
                      </a:r>
                      <a:endParaRPr lang="ru-RU" sz="14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334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3.</a:t>
                      </a:r>
                      <a:endParaRPr lang="ru-RU" sz="10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Буинский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МР</a:t>
                      </a:r>
                      <a:endParaRPr lang="ru-RU" sz="14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№2234325</a:t>
                      </a:r>
                      <a:endParaRPr lang="ru-RU" sz="14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334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</a:t>
                      </a:r>
                      <a:endParaRPr lang="ru-RU" sz="1000" b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Верхнеуслонский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МР</a:t>
                      </a:r>
                      <a:endParaRPr lang="ru-RU" sz="14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№2243146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endParaRPr lang="ru-RU" sz="14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334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5.</a:t>
                      </a:r>
                      <a:endParaRPr lang="ru-RU" sz="1000" b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ЗаинскийМР</a:t>
                      </a:r>
                      <a:endParaRPr lang="ru-RU" sz="14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2165329</a:t>
                      </a:r>
                      <a:endParaRPr lang="ru-RU" sz="14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334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6.</a:t>
                      </a:r>
                      <a:endParaRPr lang="ru-RU" sz="1000" b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Зеленодольский</a:t>
                      </a:r>
                      <a:r>
                        <a:rPr lang="ru-RU" sz="1400" dirty="0" smtClean="0">
                          <a:effectLst/>
                        </a:rPr>
                        <a:t> МР</a:t>
                      </a:r>
                      <a:endParaRPr lang="ru-RU" sz="14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2255655</a:t>
                      </a:r>
                      <a:endParaRPr lang="ru-RU" sz="14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334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7.</a:t>
                      </a:r>
                      <a:endParaRPr lang="ru-RU" sz="1000" b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Лаишевский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МР</a:t>
                      </a:r>
                      <a:endParaRPr lang="ru-RU" sz="14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№№ </a:t>
                      </a:r>
                      <a:r>
                        <a:rPr lang="ru-RU" sz="1400" dirty="0">
                          <a:effectLst/>
                        </a:rPr>
                        <a:t>1948968, 2218257, 2163917, 2235452, 2191343, 2195085, 2237877, 2241024, 2253079, 2229917, 2268503, 2233378, 2257488, 2270575</a:t>
                      </a:r>
                      <a:endParaRPr lang="ru-RU" sz="14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334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8.</a:t>
                      </a:r>
                      <a:endParaRPr lang="ru-RU" sz="1000" b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Мамадышский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МР</a:t>
                      </a:r>
                      <a:endParaRPr lang="ru-RU" sz="14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2248427, 2250724, 2261386, </a:t>
                      </a:r>
                      <a:endParaRPr lang="ru-RU" sz="14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356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9.</a:t>
                      </a:r>
                      <a:endParaRPr lang="ru-RU" sz="1000" b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Нижнекамский </a:t>
                      </a:r>
                      <a:r>
                        <a:rPr lang="ru-RU" sz="1400" dirty="0">
                          <a:effectLst/>
                        </a:rPr>
                        <a:t>МР</a:t>
                      </a:r>
                      <a:endParaRPr lang="ru-RU" sz="14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2116566, 2188075</a:t>
                      </a:r>
                      <a:endParaRPr lang="ru-RU" sz="14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334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10.</a:t>
                      </a:r>
                      <a:endParaRPr lang="ru-RU" sz="1000" b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Нурлатский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МР</a:t>
                      </a:r>
                      <a:endParaRPr lang="ru-RU" sz="14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2227019, 2221781, 2229354, 2229627 </a:t>
                      </a:r>
                      <a:endParaRPr lang="ru-RU" sz="14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334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11.</a:t>
                      </a:r>
                      <a:endParaRPr lang="ru-RU" sz="1000" b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Пестречинский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МР</a:t>
                      </a:r>
                      <a:endParaRPr lang="ru-RU" sz="14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1799276, 2054880, 2115979</a:t>
                      </a:r>
                      <a:endParaRPr lang="ru-RU" sz="14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334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12.</a:t>
                      </a:r>
                      <a:endParaRPr lang="ru-RU" sz="1000" b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Спасский </a:t>
                      </a:r>
                      <a:r>
                        <a:rPr lang="ru-RU" sz="1400" dirty="0">
                          <a:effectLst/>
                        </a:rPr>
                        <a:t>МР</a:t>
                      </a:r>
                      <a:endParaRPr lang="ru-RU" sz="14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 2056186, 2225443, 2225460, 2225658, 2225664</a:t>
                      </a:r>
                      <a:endParaRPr lang="ru-RU" sz="14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334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13.</a:t>
                      </a:r>
                      <a:endParaRPr lang="ru-RU" sz="10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Тукаевский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МР</a:t>
                      </a:r>
                      <a:endParaRPr lang="ru-RU" sz="14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2255754, 2188712 </a:t>
                      </a:r>
                      <a:endParaRPr lang="ru-RU" sz="14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477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14.</a:t>
                      </a:r>
                      <a:endParaRPr lang="ru-RU" sz="10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Чистопольский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МР</a:t>
                      </a:r>
                      <a:endParaRPr lang="ru-RU" sz="14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№№ </a:t>
                      </a:r>
                      <a:r>
                        <a:rPr lang="ru-RU" sz="1400" dirty="0">
                          <a:effectLst/>
                        </a:rPr>
                        <a:t>2072635, 2217710, 2239860, 2242880, 2190162, 2197353, 2248714, 2267350, 2269527</a:t>
                      </a:r>
                      <a:endParaRPr lang="ru-RU" sz="14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  <a:tr h="30405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Итого </a:t>
                      </a:r>
                      <a:r>
                        <a:rPr lang="ru-RU" sz="1300" dirty="0">
                          <a:effectLst/>
                        </a:rPr>
                        <a:t>по муниципальным районам:</a:t>
                      </a:r>
                      <a:endParaRPr lang="ru-RU" sz="1300" b="1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66</a:t>
                      </a:r>
                      <a:endParaRPr lang="ru-RU" sz="1300" b="1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39532" marR="39532" marT="0" marB="0"/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7000892" y="0"/>
            <a:ext cx="0" cy="664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Содержимое 9" descr="723c779f85bd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0"/>
            <a:ext cx="571504" cy="56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000892" y="0"/>
            <a:ext cx="22373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haroni" panose="02010803020104030203" pitchFamily="2" charset="-79"/>
              </a:rPr>
              <a:t>Уполномоченный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haroni" panose="02010803020104030203" pitchFamily="2" charset="-79"/>
              </a:rPr>
              <a:t>по правам человека </a:t>
            </a:r>
            <a:b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haroni" panose="02010803020104030203" pitchFamily="2" charset="-79"/>
              </a:rPr>
            </a:b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haroni" panose="02010803020104030203" pitchFamily="2" charset="-79"/>
              </a:rPr>
              <a:t>в Республике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Татарстан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85720" y="0"/>
            <a:ext cx="6334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Georgia" pitchFamily="18" charset="0"/>
                <a:cs typeface="Arial" panose="020B0604020202020204" pitchFamily="34" charset="0"/>
              </a:rPr>
              <a:t>Уведомления № </a:t>
            </a:r>
            <a:r>
              <a:rPr lang="ru-RU" sz="1600" b="1" dirty="0">
                <a:latin typeface="Georgia" pitchFamily="18" charset="0"/>
                <a:cs typeface="Arial" panose="020B0604020202020204" pitchFamily="34" charset="0"/>
              </a:rPr>
              <a:t>2231298 от </a:t>
            </a:r>
            <a:r>
              <a:rPr lang="ru-RU" sz="1600" b="1" dirty="0" smtClean="0">
                <a:latin typeface="Georgia" pitchFamily="18" charset="0"/>
                <a:cs typeface="Arial" panose="020B0604020202020204" pitchFamily="34" charset="0"/>
              </a:rPr>
              <a:t>07.05.2018,</a:t>
            </a:r>
          </a:p>
          <a:p>
            <a:pPr algn="ctr"/>
            <a:r>
              <a:rPr lang="ru-RU" sz="1600" b="1" dirty="0" smtClean="0">
                <a:latin typeface="Georgia" pitchFamily="18" charset="0"/>
                <a:cs typeface="Arial" panose="020B0604020202020204" pitchFamily="34" charset="0"/>
              </a:rPr>
              <a:t>№ 2243146 </a:t>
            </a:r>
            <a:r>
              <a:rPr lang="ru-RU" sz="1600" b="1" dirty="0">
                <a:latin typeface="Georgia" pitchFamily="18" charset="0"/>
                <a:cs typeface="Arial" panose="020B0604020202020204" pitchFamily="34" charset="0"/>
              </a:rPr>
              <a:t>от </a:t>
            </a:r>
            <a:r>
              <a:rPr lang="ru-RU" sz="1600" b="1" dirty="0" smtClean="0">
                <a:latin typeface="Georgia" pitchFamily="18" charset="0"/>
                <a:cs typeface="Arial" panose="020B0604020202020204" pitchFamily="34" charset="0"/>
              </a:rPr>
              <a:t>13.05.2018, №1799276  </a:t>
            </a:r>
            <a:r>
              <a:rPr lang="ru-RU" sz="1600" b="1" dirty="0">
                <a:latin typeface="Georgia" pitchFamily="18" charset="0"/>
                <a:cs typeface="Arial" panose="020B0604020202020204" pitchFamily="34" charset="0"/>
              </a:rPr>
              <a:t>от </a:t>
            </a:r>
            <a:r>
              <a:rPr lang="ru-RU" sz="1600" b="1" dirty="0" smtClean="0">
                <a:latin typeface="Georgia" pitchFamily="18" charset="0"/>
                <a:cs typeface="Arial" panose="020B0604020202020204" pitchFamily="34" charset="0"/>
              </a:rPr>
              <a:t>23.06.2017</a:t>
            </a:r>
          </a:p>
          <a:p>
            <a:pPr algn="ctr"/>
            <a:r>
              <a:rPr lang="ru-RU" sz="1600" b="1" dirty="0" smtClean="0">
                <a:latin typeface="Georgia" pitchFamily="18" charset="0"/>
                <a:cs typeface="Arial" panose="020B0604020202020204" pitchFamily="34" charset="0"/>
              </a:rPr>
              <a:t>(положительное решение) </a:t>
            </a:r>
            <a:r>
              <a:rPr lang="ru-RU" sz="1600" b="1" dirty="0">
                <a:latin typeface="Georgia" pitchFamily="18" charset="0"/>
                <a:cs typeface="Arial" panose="020B0604020202020204" pitchFamily="34" charset="0"/>
              </a:rPr>
              <a:t> </a:t>
            </a:r>
            <a:r>
              <a:rPr lang="ru-RU" sz="1600" b="1" dirty="0" smtClean="0">
                <a:latin typeface="Georgia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3673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s://uslugi.tatar.ru/uploads/open-gov/images/original-2231298-1-phpMQMEWU.jpg?nocache=15330356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785926"/>
            <a:ext cx="273467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slugi.tatar.ru/uploads/open-gov/images/original-2318422-1-2231298-1-2171801-1-823f3b37-0009-4619-bec1-63d7b95aaa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429132"/>
            <a:ext cx="2734679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uslugi.tatar.ru/uploads/open-gov/images/original-2243146-1-0.016885868040844798.jpg?nocache=15330358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785926"/>
            <a:ext cx="2664296" cy="217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uslugi.tatar.ru/uploads/open-gov/images/original-1799276-3-0.49660807964392006.jpg?nocache=15330355911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785926"/>
            <a:ext cx="2880320" cy="217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uslugi.tatar.ru/uploads/open-gov/images/original-2351311-2-1799276-3-2212674-3-%D0%BF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429132"/>
            <a:ext cx="2880320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429132"/>
            <a:ext cx="2626391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14546" y="4000504"/>
            <a:ext cx="2000265" cy="338554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Заявка решена</a:t>
            </a:r>
            <a:endParaRPr lang="ru-RU" sz="1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4942" y="4000504"/>
            <a:ext cx="2000264" cy="338554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Заявка решена</a:t>
            </a:r>
            <a:endParaRPr lang="ru-RU" sz="1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472" y="1071546"/>
            <a:ext cx="2673234" cy="58477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eorgia" pitchFamily="18" charset="0"/>
              </a:rPr>
              <a:t>Бугульминский район,</a:t>
            </a:r>
          </a:p>
          <a:p>
            <a:pPr algn="ctr"/>
            <a:r>
              <a:rPr lang="ru-RU" sz="1600" dirty="0" smtClean="0">
                <a:latin typeface="Georgia" pitchFamily="18" charset="0"/>
              </a:rPr>
              <a:t>г.Бугульма </a:t>
            </a:r>
            <a:endParaRPr lang="ru-RU" sz="1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8992" y="1071546"/>
            <a:ext cx="2643206" cy="58477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Georgia" pitchFamily="18" charset="0"/>
              </a:rPr>
              <a:t>Верхнеуслонский</a:t>
            </a:r>
            <a:r>
              <a:rPr lang="ru-RU" sz="1600" dirty="0" smtClean="0">
                <a:latin typeface="Georgia" pitchFamily="18" charset="0"/>
              </a:rPr>
              <a:t> район,</a:t>
            </a:r>
          </a:p>
          <a:p>
            <a:pPr algn="ctr"/>
            <a:r>
              <a:rPr lang="ru-RU" sz="1600" dirty="0" smtClean="0">
                <a:latin typeface="Georgia" pitchFamily="18" charset="0"/>
              </a:rPr>
              <a:t>с. </a:t>
            </a:r>
            <a:r>
              <a:rPr lang="ru-RU" sz="1600" dirty="0" err="1">
                <a:latin typeface="Georgia" pitchFamily="18" charset="0"/>
              </a:rPr>
              <a:t>Шеланга</a:t>
            </a:r>
            <a:endParaRPr lang="ru-RU" sz="1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3636" y="1071546"/>
            <a:ext cx="2861801" cy="58477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Georgia" pitchFamily="18" charset="0"/>
              </a:rPr>
              <a:t>Пестречинский</a:t>
            </a:r>
            <a:r>
              <a:rPr lang="ru-RU" sz="1600" dirty="0" smtClean="0">
                <a:latin typeface="Georgia" pitchFamily="18" charset="0"/>
              </a:rPr>
              <a:t> район, </a:t>
            </a:r>
          </a:p>
          <a:p>
            <a:pPr algn="ctr"/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с.Пестрецы</a:t>
            </a:r>
            <a:r>
              <a:rPr lang="ru-RU" sz="1600" dirty="0">
                <a:latin typeface="Georgia" pitchFamily="18" charset="0"/>
              </a:rPr>
              <a:t> </a:t>
            </a:r>
            <a:endParaRPr lang="ru-RU" sz="1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000892" y="0"/>
            <a:ext cx="0" cy="664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000892" y="0"/>
            <a:ext cx="22373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haroni" panose="02010803020104030203" pitchFamily="2" charset="-79"/>
              </a:rPr>
              <a:t>Уполномоченный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haroni" panose="02010803020104030203" pitchFamily="2" charset="-79"/>
              </a:rPr>
              <a:t>по правам человека </a:t>
            </a:r>
            <a:b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haroni" panose="02010803020104030203" pitchFamily="2" charset="-79"/>
              </a:rPr>
            </a:b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haroni" panose="02010803020104030203" pitchFamily="2" charset="-79"/>
              </a:rPr>
              <a:t>в Республике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Татарстан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8" name="Содержимое 9" descr="723c779f85bd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0"/>
            <a:ext cx="571504" cy="56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Стрелка вниз 28"/>
          <p:cNvSpPr/>
          <p:nvPr/>
        </p:nvSpPr>
        <p:spPr>
          <a:xfrm>
            <a:off x="7286644" y="3857628"/>
            <a:ext cx="642942" cy="571504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1500166" y="3857628"/>
            <a:ext cx="642942" cy="571504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4429124" y="3857628"/>
            <a:ext cx="642942" cy="571504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634046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altLang="ru-RU" sz="2400" dirty="0">
                <a:latin typeface="Georgia" pitchFamily="18" charset="0"/>
                <a:ea typeface="+mn-ea"/>
                <a:cs typeface="+mn-cs"/>
              </a:rPr>
              <a:t/>
            </a:r>
            <a:br>
              <a:rPr altLang="ru-RU" sz="2400" dirty="0">
                <a:latin typeface="Georgia" pitchFamily="18" charset="0"/>
                <a:ea typeface="+mn-ea"/>
                <a:cs typeface="+mn-cs"/>
              </a:rPr>
            </a:br>
            <a:endParaRPr altLang="ru-RU" sz="2400" dirty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71480"/>
            <a:ext cx="9144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Статистика 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по категории «Благоустройство территории» 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по вопросам благоустройства 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детских игровых площадок </a:t>
            </a:r>
          </a:p>
          <a:p>
            <a:pPr algn="ctr"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за </a:t>
            </a:r>
            <a:r>
              <a:rPr lang="en-US" altLang="ru-RU" b="1" dirty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I </a:t>
            </a:r>
            <a:r>
              <a:rPr lang="ru-RU" altLang="ru-RU" b="1" dirty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полугодие </a:t>
            </a:r>
            <a:r>
              <a:rPr lang="ru-RU" alt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(</a:t>
            </a: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по годам)</a:t>
            </a:r>
            <a:endParaRPr lang="ru-RU" b="1" dirty="0">
              <a:solidFill>
                <a:srgbClr val="000000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5436096" y="4931977"/>
            <a:ext cx="4645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200" dirty="0" smtClean="0"/>
              <a:t>4</a:t>
            </a:r>
            <a:r>
              <a:rPr lang="en-US" altLang="ru-RU" sz="1200" dirty="0" smtClean="0"/>
              <a:t>1</a:t>
            </a:r>
            <a:endParaRPr lang="ru-RU" altLang="ru-RU" sz="1200" dirty="0"/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31153"/>
              </p:ext>
            </p:extLst>
          </p:nvPr>
        </p:nvGraphicFramePr>
        <p:xfrm>
          <a:off x="428596" y="1357298"/>
          <a:ext cx="871540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9" name="TextBox 1"/>
          <p:cNvSpPr txBox="1">
            <a:spLocks noChangeArrowheads="1"/>
          </p:cNvSpPr>
          <p:nvPr/>
        </p:nvSpPr>
        <p:spPr bwMode="auto">
          <a:xfrm>
            <a:off x="1857356" y="2214554"/>
            <a:ext cx="1857388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100" b="1" dirty="0" smtClean="0">
                <a:latin typeface="Georgia" pitchFamily="18" charset="0"/>
              </a:rPr>
              <a:t>+43% за </a:t>
            </a:r>
            <a:r>
              <a:rPr lang="en-US" altLang="ru-RU" sz="1100" b="1" dirty="0" smtClean="0">
                <a:latin typeface="Georgia" pitchFamily="18" charset="0"/>
              </a:rPr>
              <a:t>I </a:t>
            </a:r>
            <a:r>
              <a:rPr lang="ru-RU" altLang="ru-RU" sz="1100" b="1" dirty="0" smtClean="0">
                <a:latin typeface="Georgia" pitchFamily="18" charset="0"/>
              </a:rPr>
              <a:t>полугодие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0"/>
            <a:ext cx="22373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haroni" panose="02010803020104030203" pitchFamily="2" charset="-79"/>
              </a:rPr>
              <a:t>Уполномоченный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haroni" panose="02010803020104030203" pitchFamily="2" charset="-79"/>
              </a:rPr>
              <a:t>по правам человека </a:t>
            </a:r>
            <a:b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haroni" panose="02010803020104030203" pitchFamily="2" charset="-79"/>
              </a:rPr>
            </a:b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haroni" panose="02010803020104030203" pitchFamily="2" charset="-79"/>
              </a:rPr>
              <a:t>в Республике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Татарстан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9" name="Содержимое 9" descr="723c779f85bd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0"/>
            <a:ext cx="571504" cy="56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7000892" y="0"/>
            <a:ext cx="0" cy="664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01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51520" y="233353"/>
            <a:ext cx="689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Georgia" pitchFamily="18" charset="0"/>
                <a:cs typeface="Arial" panose="020B0604020202020204" pitchFamily="34" charset="0"/>
              </a:rPr>
              <a:t>Уведомление </a:t>
            </a:r>
            <a:r>
              <a:rPr lang="ru-RU" sz="1600" b="1" dirty="0">
                <a:latin typeface="Georgia" pitchFamily="18" charset="0"/>
                <a:cs typeface="Arial" panose="020B0604020202020204" pitchFamily="34" charset="0"/>
              </a:rPr>
              <a:t>№</a:t>
            </a:r>
            <a:r>
              <a:rPr lang="en-US" sz="1600" b="1" dirty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Georgia" pitchFamily="18" charset="0"/>
                <a:cs typeface="Arial" panose="020B0604020202020204" pitchFamily="34" charset="0"/>
              </a:rPr>
              <a:t>2330660 </a:t>
            </a:r>
            <a:r>
              <a:rPr lang="ru-RU" sz="1600" b="1" dirty="0" smtClean="0">
                <a:latin typeface="Georgia" pitchFamily="18" charset="0"/>
                <a:cs typeface="Arial" panose="020B0604020202020204" pitchFamily="34" charset="0"/>
              </a:rPr>
              <a:t>от</a:t>
            </a:r>
            <a:r>
              <a:rPr lang="ru-RU" sz="1600" b="1" dirty="0">
                <a:latin typeface="Georgia" pitchFamily="18" charset="0"/>
                <a:cs typeface="Arial" panose="020B0604020202020204" pitchFamily="34" charset="0"/>
              </a:rPr>
              <a:t> 05.07.2018</a:t>
            </a:r>
            <a:endParaRPr lang="en-US" sz="1600" b="1" dirty="0">
              <a:latin typeface="Georgia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Georgia" pitchFamily="18" charset="0"/>
                <a:cs typeface="Arial" panose="020B0604020202020204" pitchFamily="34" charset="0"/>
              </a:rPr>
              <a:t>«Полуразрушенная </a:t>
            </a:r>
            <a:r>
              <a:rPr lang="ru-RU" sz="1600" b="1" dirty="0">
                <a:latin typeface="Georgia" pitchFamily="18" charset="0"/>
                <a:cs typeface="Arial" panose="020B0604020202020204" pitchFamily="34" charset="0"/>
              </a:rPr>
              <a:t>детская площадка во </a:t>
            </a:r>
            <a:r>
              <a:rPr lang="ru-RU" sz="1600" b="1" dirty="0" smtClean="0">
                <a:latin typeface="Georgia" pitchFamily="18" charset="0"/>
                <a:cs typeface="Arial" panose="020B0604020202020204" pitchFamily="34" charset="0"/>
              </a:rPr>
              <a:t>дворе» </a:t>
            </a:r>
          </a:p>
          <a:p>
            <a:pPr algn="ctr"/>
            <a:r>
              <a:rPr lang="ru-RU" sz="1600" dirty="0" smtClean="0">
                <a:latin typeface="Georgia" pitchFamily="18" charset="0"/>
                <a:cs typeface="Arial" panose="020B0604020202020204" pitchFamily="34" charset="0"/>
              </a:rPr>
              <a:t>д.Р. </a:t>
            </a:r>
            <a:r>
              <a:rPr lang="ru-RU" sz="1600" dirty="0">
                <a:latin typeface="Georgia" pitchFamily="18" charset="0"/>
                <a:cs typeface="Arial" panose="020B0604020202020204" pitchFamily="34" charset="0"/>
              </a:rPr>
              <a:t>Зорге 88,90- Фучика </a:t>
            </a:r>
            <a:r>
              <a:rPr lang="ru-RU" sz="1600" dirty="0" smtClean="0">
                <a:latin typeface="Georgia" pitchFamily="18" charset="0"/>
                <a:cs typeface="Arial" panose="020B0604020202020204" pitchFamily="34" charset="0"/>
              </a:rPr>
              <a:t>28,30 </a:t>
            </a:r>
          </a:p>
          <a:p>
            <a:pPr algn="ctr"/>
            <a:r>
              <a:rPr lang="ru-RU" sz="1600" dirty="0" smtClean="0">
                <a:latin typeface="Georgia" pitchFamily="18" charset="0"/>
                <a:cs typeface="Arial" panose="020B0604020202020204" pitchFamily="34" charset="0"/>
              </a:rPr>
              <a:t>Администрация </a:t>
            </a:r>
            <a:r>
              <a:rPr lang="ru-RU" sz="1600" dirty="0">
                <a:latin typeface="Georgia" pitchFamily="18" charset="0"/>
                <a:cs typeface="Arial" panose="020B0604020202020204" pitchFamily="34" charset="0"/>
              </a:rPr>
              <a:t>Вахитовского и Приволжского районов г.Казани</a:t>
            </a:r>
            <a:endParaRPr lang="en-US" sz="1600" dirty="0">
              <a:latin typeface="Georgia" pitchFamily="18" charset="0"/>
              <a:cs typeface="Arial" panose="020B0604020202020204" pitchFamily="34" charset="0"/>
            </a:endParaRPr>
          </a:p>
          <a:p>
            <a:pPr algn="ctr"/>
            <a:endParaRPr lang="en-US" sz="1600" b="1" dirty="0" smtClean="0"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3673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Содержимое 9" descr="723c779f85bd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0"/>
            <a:ext cx="597527" cy="58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143768" y="0"/>
            <a:ext cx="22373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Уполномоченный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по правам человека </a:t>
            </a:r>
            <a:b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</a:b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haroni" panose="02010803020104030203" pitchFamily="2" charset="-79"/>
              </a:rPr>
              <a:t>в Республике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Татарстан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215206" y="0"/>
            <a:ext cx="0" cy="664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343273"/>
            <a:ext cx="5072098" cy="418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285860"/>
            <a:ext cx="3500430" cy="230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uslugi.tatar.ru/uploads/open-gov/images/original-2344270-1-2330660-1-2203235-1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571876"/>
            <a:ext cx="3290877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28596" y="5572140"/>
            <a:ext cx="5194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Georgia" pitchFamily="18" charset="0"/>
                <a:cs typeface="Arial" panose="020B0604020202020204" pitchFamily="34" charset="0"/>
              </a:rPr>
              <a:t>Выпуск газеты </a:t>
            </a:r>
            <a:r>
              <a:rPr lang="ru-RU" sz="1600" b="1" dirty="0">
                <a:latin typeface="Georgia" pitchFamily="18" charset="0"/>
                <a:cs typeface="Arial" panose="020B0604020202020204" pitchFamily="34" charset="0"/>
              </a:rPr>
              <a:t>«Вечерняя Казань» </a:t>
            </a:r>
            <a:endParaRPr lang="ru-RU" sz="1600" b="1" dirty="0" smtClean="0">
              <a:latin typeface="Georgia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Georgia" pitchFamily="18" charset="0"/>
                <a:cs typeface="Arial" panose="020B0604020202020204" pitchFamily="34" charset="0"/>
              </a:rPr>
              <a:t>от </a:t>
            </a:r>
            <a:r>
              <a:rPr lang="ru-RU" sz="1600" b="1" dirty="0">
                <a:latin typeface="Georgia" pitchFamily="18" charset="0"/>
                <a:cs typeface="Arial" panose="020B0604020202020204" pitchFamily="34" charset="0"/>
              </a:rPr>
              <a:t>14 июля 2018 </a:t>
            </a:r>
            <a:r>
              <a:rPr lang="ru-RU" sz="1600" b="1" dirty="0" smtClean="0">
                <a:latin typeface="Georgia" pitchFamily="18" charset="0"/>
                <a:cs typeface="Arial" panose="020B0604020202020204" pitchFamily="34" charset="0"/>
              </a:rPr>
              <a:t>года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86512" y="6143644"/>
            <a:ext cx="2232249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Заявка решена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Пол Зальцма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ыступление ралии исполком 24.0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spcFirstLastPara="0" vert="horz" wrap="square" lIns="84568" tIns="66788" rIns="84568" bIns="66788" numCol="1" spcCol="1270" anchor="ctr" anchorCtr="0">
        <a:noAutofit/>
      </a:bodyPr>
      <a:lstStyle>
        <a:defPPr algn="ctr" defTabSz="1244600" rtl="0">
          <a:lnSpc>
            <a:spcPct val="90000"/>
          </a:lnSpc>
          <a:spcBef>
            <a:spcPct val="0"/>
          </a:spcBef>
          <a:spcAft>
            <a:spcPct val="35000"/>
          </a:spcAft>
          <a:defRPr sz="2800" kern="1200" dirty="0" smtClean="0">
            <a:latin typeface="+mn-lt"/>
          </a:defRPr>
        </a:defPPr>
      </a:lstStyle>
      <a:style>
        <a:lnRef idx="3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1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для Ралии 16.10.2015</Template>
  <TotalTime>2328</TotalTime>
  <Words>945</Words>
  <Application>Microsoft Office PowerPoint</Application>
  <PresentationFormat>Экран (4:3)</PresentationFormat>
  <Paragraphs>335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Презентация Пол Зальцман</vt:lpstr>
      <vt:lpstr>выступление ралии исполком 24.09</vt:lpstr>
      <vt:lpstr>Office Theme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186</cp:revision>
  <cp:lastPrinted>2018-08-01T11:03:27Z</cp:lastPrinted>
  <dcterms:created xsi:type="dcterms:W3CDTF">2016-03-29T05:14:06Z</dcterms:created>
  <dcterms:modified xsi:type="dcterms:W3CDTF">2018-08-02T07:07:25Z</dcterms:modified>
</cp:coreProperties>
</file>